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1" r:id="rId2"/>
    <p:sldMasterId id="2147483653" r:id="rId3"/>
    <p:sldMasterId id="2147483687" r:id="rId4"/>
    <p:sldMasterId id="2147483700" r:id="rId5"/>
    <p:sldMasterId id="2147483713" r:id="rId6"/>
    <p:sldMasterId id="2147483726" r:id="rId7"/>
    <p:sldMasterId id="2147483739" r:id="rId8"/>
  </p:sldMasterIdLst>
  <p:notesMasterIdLst>
    <p:notesMasterId r:id="rId41"/>
  </p:notesMasterIdLst>
  <p:handoutMasterIdLst>
    <p:handoutMasterId r:id="rId42"/>
  </p:handoutMasterIdLst>
  <p:sldIdLst>
    <p:sldId id="366" r:id="rId9"/>
    <p:sldId id="512" r:id="rId10"/>
    <p:sldId id="513" r:id="rId11"/>
    <p:sldId id="516" r:id="rId12"/>
    <p:sldId id="514" r:id="rId13"/>
    <p:sldId id="515" r:id="rId14"/>
    <p:sldId id="520" r:id="rId15"/>
    <p:sldId id="413" r:id="rId16"/>
    <p:sldId id="485" r:id="rId17"/>
    <p:sldId id="473" r:id="rId18"/>
    <p:sldId id="500" r:id="rId19"/>
    <p:sldId id="501" r:id="rId20"/>
    <p:sldId id="502" r:id="rId21"/>
    <p:sldId id="503" r:id="rId22"/>
    <p:sldId id="463" r:id="rId23"/>
    <p:sldId id="527" r:id="rId24"/>
    <p:sldId id="521" r:id="rId25"/>
    <p:sldId id="522" r:id="rId26"/>
    <p:sldId id="523" r:id="rId27"/>
    <p:sldId id="524" r:id="rId28"/>
    <p:sldId id="525" r:id="rId29"/>
    <p:sldId id="528" r:id="rId30"/>
    <p:sldId id="529" r:id="rId31"/>
    <p:sldId id="530" r:id="rId32"/>
    <p:sldId id="531" r:id="rId33"/>
    <p:sldId id="486" r:id="rId34"/>
    <p:sldId id="504" r:id="rId35"/>
    <p:sldId id="469" r:id="rId36"/>
    <p:sldId id="397" r:id="rId37"/>
    <p:sldId id="517" r:id="rId38"/>
    <p:sldId id="518" r:id="rId39"/>
    <p:sldId id="519" r:id="rId40"/>
  </p:sldIdLst>
  <p:sldSz cx="9144000" cy="6858000" type="screen4x3"/>
  <p:notesSz cx="6797675" cy="9926638"/>
  <p:defaultTextStyle>
    <a:defPPr>
      <a:defRPr lang="ru-RU"/>
    </a:defPPr>
    <a:lvl1pPr algn="l" rtl="0" fontAlgn="base">
      <a:lnSpc>
        <a:spcPct val="90000"/>
      </a:lnSpc>
      <a:spcBef>
        <a:spcPct val="20000"/>
      </a:spcBef>
      <a:spcAft>
        <a:spcPct val="0"/>
      </a:spcAft>
      <a:buChar char="•"/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2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E5FA"/>
    <a:srgbClr val="FFFF99"/>
    <a:srgbClr val="003399"/>
    <a:srgbClr val="FFFFCC"/>
    <a:srgbClr val="FFFFE1"/>
    <a:srgbClr val="D4ECF8"/>
    <a:srgbClr val="CCFFFF"/>
    <a:srgbClr val="CCECFF"/>
    <a:srgbClr val="FFFF66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9" autoAdjust="0"/>
    <p:restoredTop sz="88949" autoAdjust="0"/>
  </p:normalViewPr>
  <p:slideViewPr>
    <p:cSldViewPr snapToGrid="0">
      <p:cViewPr varScale="1">
        <p:scale>
          <a:sx n="65" d="100"/>
          <a:sy n="65" d="100"/>
        </p:scale>
        <p:origin x="1554" y="66"/>
      </p:cViewPr>
      <p:guideLst>
        <p:guide orient="horz" pos="2160"/>
        <p:guide pos="282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21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ableStyles" Target="tableStyles.xml"/><Relationship Id="rId20" Type="http://schemas.openxmlformats.org/officeDocument/2006/relationships/slide" Target="slides/slide12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EF02A1-68D7-4731-82BA-940AF11C6C89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418ADA-942B-4229-9805-C08713130BA2}">
      <dgm:prSet phldrT="[Текст]" custT="1"/>
      <dgm:spPr/>
      <dgm:t>
        <a:bodyPr/>
        <a:lstStyle/>
        <a:p>
          <a:r>
            <a:rPr lang="ru-RU" sz="2000" b="1" dirty="0" smtClean="0">
              <a:latin typeface="Arial" pitchFamily="34" charset="0"/>
              <a:cs typeface="Arial" pitchFamily="34" charset="0"/>
            </a:rPr>
            <a:t>Характер умений</a:t>
          </a:r>
          <a:endParaRPr lang="ru-RU" sz="2000" b="1" dirty="0">
            <a:latin typeface="Arial" pitchFamily="34" charset="0"/>
            <a:cs typeface="Arial" pitchFamily="34" charset="0"/>
          </a:endParaRPr>
        </a:p>
      </dgm:t>
    </dgm:pt>
    <dgm:pt modelId="{D83425A7-DC6B-47EA-ABA8-A95FEAFE4C9D}" type="parTrans" cxnId="{E0A5C0ED-FACD-4C29-95B2-AD2D5CC59000}">
      <dgm:prSet/>
      <dgm:spPr/>
      <dgm:t>
        <a:bodyPr/>
        <a:lstStyle/>
        <a:p>
          <a:endParaRPr lang="ru-RU"/>
        </a:p>
      </dgm:t>
    </dgm:pt>
    <dgm:pt modelId="{B2E452FA-E792-4E8C-A92D-3202E7364DD4}" type="sibTrans" cxnId="{E0A5C0ED-FACD-4C29-95B2-AD2D5CC59000}">
      <dgm:prSet/>
      <dgm:spPr/>
      <dgm:t>
        <a:bodyPr/>
        <a:lstStyle/>
        <a:p>
          <a:endParaRPr lang="ru-RU"/>
        </a:p>
      </dgm:t>
    </dgm:pt>
    <dgm:pt modelId="{E120CDC6-AD81-4E5E-A808-70A6B409C554}">
      <dgm:prSet phldrT="[Текст]" custT="1"/>
      <dgm:spPr/>
      <dgm:t>
        <a:bodyPr/>
        <a:lstStyle/>
        <a:p>
          <a:r>
            <a:rPr lang="ru-RU" sz="1800" b="1" dirty="0" smtClean="0">
              <a:latin typeface="Arial" pitchFamily="34" charset="0"/>
              <a:cs typeface="Arial" pitchFamily="34" charset="0"/>
            </a:rPr>
            <a:t>Полномочия </a:t>
          </a:r>
        </a:p>
        <a:p>
          <a:r>
            <a:rPr lang="ru-RU" sz="1800" b="1" dirty="0" smtClean="0">
              <a:latin typeface="Arial" pitchFamily="34" charset="0"/>
              <a:cs typeface="Arial" pitchFamily="34" charset="0"/>
            </a:rPr>
            <a:t>и ответственность</a:t>
          </a:r>
          <a:endParaRPr lang="ru-RU" sz="2000" b="1" dirty="0">
            <a:latin typeface="Arial" pitchFamily="34" charset="0"/>
            <a:cs typeface="Arial" pitchFamily="34" charset="0"/>
          </a:endParaRPr>
        </a:p>
      </dgm:t>
    </dgm:pt>
    <dgm:pt modelId="{CA7E0D5D-8516-4132-B66D-90D7BB46B081}" type="parTrans" cxnId="{5F76595C-5AA9-4AB7-8AFE-B6C76D9114F6}">
      <dgm:prSet/>
      <dgm:spPr/>
      <dgm:t>
        <a:bodyPr/>
        <a:lstStyle/>
        <a:p>
          <a:endParaRPr lang="ru-RU"/>
        </a:p>
      </dgm:t>
    </dgm:pt>
    <dgm:pt modelId="{FA4DA9F4-7553-485A-AFA0-6B411853AC29}" type="sibTrans" cxnId="{5F76595C-5AA9-4AB7-8AFE-B6C76D9114F6}">
      <dgm:prSet/>
      <dgm:spPr/>
      <dgm:t>
        <a:bodyPr/>
        <a:lstStyle/>
        <a:p>
          <a:endParaRPr lang="ru-RU"/>
        </a:p>
      </dgm:t>
    </dgm:pt>
    <dgm:pt modelId="{38CC5267-2CDE-477C-9908-5E0C773F8215}">
      <dgm:prSet phldrT="[Текст]" custT="1"/>
      <dgm:spPr/>
      <dgm:t>
        <a:bodyPr/>
        <a:lstStyle/>
        <a:p>
          <a:r>
            <a:rPr lang="ru-RU" sz="2000" b="1" dirty="0" smtClean="0">
              <a:latin typeface="Arial" pitchFamily="34" charset="0"/>
              <a:cs typeface="Arial" pitchFamily="34" charset="0"/>
            </a:rPr>
            <a:t>Характер знаний</a:t>
          </a:r>
        </a:p>
      </dgm:t>
    </dgm:pt>
    <dgm:pt modelId="{B9AE1876-A340-4C25-8933-64723370665B}" type="parTrans" cxnId="{6C20F7D5-D0B9-4B57-8286-54D2E3F1291B}">
      <dgm:prSet/>
      <dgm:spPr/>
      <dgm:t>
        <a:bodyPr/>
        <a:lstStyle/>
        <a:p>
          <a:endParaRPr lang="ru-RU"/>
        </a:p>
      </dgm:t>
    </dgm:pt>
    <dgm:pt modelId="{7AB42EA3-2F4A-48B0-9CEF-A0E7F3FB1BD0}" type="sibTrans" cxnId="{6C20F7D5-D0B9-4B57-8286-54D2E3F1291B}">
      <dgm:prSet/>
      <dgm:spPr/>
      <dgm:t>
        <a:bodyPr/>
        <a:lstStyle/>
        <a:p>
          <a:endParaRPr lang="ru-RU"/>
        </a:p>
      </dgm:t>
    </dgm:pt>
    <dgm:pt modelId="{201F0061-91FB-4A46-8D57-E15A6707EE4C}">
      <dgm:prSet phldrT="[Текст]" custT="1"/>
      <dgm:spPr/>
      <dgm:t>
        <a:bodyPr/>
        <a:lstStyle/>
        <a:p>
          <a:r>
            <a:rPr lang="ru-RU" sz="3200" b="1" baseline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9 уровней квалификации</a:t>
          </a:r>
          <a:endParaRPr lang="ru-RU" sz="3200" b="1" baseline="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280F4C66-2BCA-4C37-9EDB-4EA8CD65B5A9}" type="parTrans" cxnId="{75842D62-7BFD-4038-9B32-9820B84B6C4D}">
      <dgm:prSet/>
      <dgm:spPr/>
      <dgm:t>
        <a:bodyPr/>
        <a:lstStyle/>
        <a:p>
          <a:endParaRPr lang="ru-RU"/>
        </a:p>
      </dgm:t>
    </dgm:pt>
    <dgm:pt modelId="{95D51CDE-7EF0-4127-A7CF-6A71E0A1EE4D}" type="sibTrans" cxnId="{75842D62-7BFD-4038-9B32-9820B84B6C4D}">
      <dgm:prSet/>
      <dgm:spPr/>
      <dgm:t>
        <a:bodyPr/>
        <a:lstStyle/>
        <a:p>
          <a:endParaRPr lang="ru-RU"/>
        </a:p>
      </dgm:t>
    </dgm:pt>
    <dgm:pt modelId="{84B33D06-55FC-431B-8408-BFAABBFD810F}" type="pres">
      <dgm:prSet presAssocID="{73EF02A1-68D7-4731-82BA-940AF11C6C89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1CA1AA-6DB5-4361-A18F-BA82CB295D9B}" type="pres">
      <dgm:prSet presAssocID="{73EF02A1-68D7-4731-82BA-940AF11C6C89}" presName="ellipse" presStyleLbl="trBgShp" presStyleIdx="0" presStyleCnt="1" custLinFactNeighborX="-5450" custLinFactNeighborY="35044"/>
      <dgm:spPr/>
    </dgm:pt>
    <dgm:pt modelId="{8EE0E766-6471-45CB-9D95-11490D9AA8DB}" type="pres">
      <dgm:prSet presAssocID="{73EF02A1-68D7-4731-82BA-940AF11C6C89}" presName="arrow1" presStyleLbl="fgShp" presStyleIdx="0" presStyleCnt="1" custLinFactNeighborY="-33694"/>
      <dgm:spPr/>
    </dgm:pt>
    <dgm:pt modelId="{4BB098A0-8FDF-48FF-AB5A-3AB53430F5AD}" type="pres">
      <dgm:prSet presAssocID="{73EF02A1-68D7-4731-82BA-940AF11C6C89}" presName="rectangle" presStyleLbl="revTx" presStyleIdx="0" presStyleCnt="1" custScaleX="137133" custLinFactNeighborY="-184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E4A3E0-E81C-4E11-A873-0CFBB02B3BDE}" type="pres">
      <dgm:prSet presAssocID="{E120CDC6-AD81-4E5E-A808-70A6B409C554}" presName="item1" presStyleLbl="node1" presStyleIdx="0" presStyleCnt="3" custScaleX="118600" custLinFactNeighborX="-4544" custLinFactNeighborY="56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6F5D5A-2B56-4CBE-B649-DB394EE0ECE0}" type="pres">
      <dgm:prSet presAssocID="{38CC5267-2CDE-477C-9908-5E0C773F8215}" presName="item2" presStyleLbl="node1" presStyleIdx="1" presStyleCnt="3" custScaleX="1906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F5274D-D2D6-4AC4-8474-866F71625AEF}" type="pres">
      <dgm:prSet presAssocID="{201F0061-91FB-4A46-8D57-E15A6707EE4C}" presName="item3" presStyleLbl="node1" presStyleIdx="2" presStyleCnt="3" custScaleX="122109" custLinFactNeighborX="25053" custLinFactNeighborY="127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86FFF4-7855-4B5F-8B42-0AED86BF214F}" type="pres">
      <dgm:prSet presAssocID="{73EF02A1-68D7-4731-82BA-940AF11C6C89}" presName="funnel" presStyleLbl="trAlignAcc1" presStyleIdx="0" presStyleCnt="1" custScaleX="123030" custScaleY="86791" custLinFactNeighborX="-1377" custLinFactNeighborY="4789"/>
      <dgm:spPr/>
    </dgm:pt>
  </dgm:ptLst>
  <dgm:cxnLst>
    <dgm:cxn modelId="{5F76595C-5AA9-4AB7-8AFE-B6C76D9114F6}" srcId="{73EF02A1-68D7-4731-82BA-940AF11C6C89}" destId="{E120CDC6-AD81-4E5E-A808-70A6B409C554}" srcOrd="1" destOrd="0" parTransId="{CA7E0D5D-8516-4132-B66D-90D7BB46B081}" sibTransId="{FA4DA9F4-7553-485A-AFA0-6B411853AC29}"/>
    <dgm:cxn modelId="{FA755F97-3E0A-47E5-BC96-A75B1E689A64}" type="presOf" srcId="{28418ADA-942B-4229-9805-C08713130BA2}" destId="{BAF5274D-D2D6-4AC4-8474-866F71625AEF}" srcOrd="0" destOrd="0" presId="urn:microsoft.com/office/officeart/2005/8/layout/funnel1"/>
    <dgm:cxn modelId="{ABAA914C-32D1-4C5A-AB9B-026F534FB85E}" type="presOf" srcId="{38CC5267-2CDE-477C-9908-5E0C773F8215}" destId="{14E4A3E0-E81C-4E11-A873-0CFBB02B3BDE}" srcOrd="0" destOrd="0" presId="urn:microsoft.com/office/officeart/2005/8/layout/funnel1"/>
    <dgm:cxn modelId="{75842D62-7BFD-4038-9B32-9820B84B6C4D}" srcId="{73EF02A1-68D7-4731-82BA-940AF11C6C89}" destId="{201F0061-91FB-4A46-8D57-E15A6707EE4C}" srcOrd="3" destOrd="0" parTransId="{280F4C66-2BCA-4C37-9EDB-4EA8CD65B5A9}" sibTransId="{95D51CDE-7EF0-4127-A7CF-6A71E0A1EE4D}"/>
    <dgm:cxn modelId="{04F800A6-B4C0-4648-B462-20DD2C39A1A9}" type="presOf" srcId="{E120CDC6-AD81-4E5E-A808-70A6B409C554}" destId="{E96F5D5A-2B56-4CBE-B649-DB394EE0ECE0}" srcOrd="0" destOrd="0" presId="urn:microsoft.com/office/officeart/2005/8/layout/funnel1"/>
    <dgm:cxn modelId="{C7CF705D-2DAA-46FE-87E2-8823A6EC77FC}" type="presOf" srcId="{201F0061-91FB-4A46-8D57-E15A6707EE4C}" destId="{4BB098A0-8FDF-48FF-AB5A-3AB53430F5AD}" srcOrd="0" destOrd="0" presId="urn:microsoft.com/office/officeart/2005/8/layout/funnel1"/>
    <dgm:cxn modelId="{E0A5C0ED-FACD-4C29-95B2-AD2D5CC59000}" srcId="{73EF02A1-68D7-4731-82BA-940AF11C6C89}" destId="{28418ADA-942B-4229-9805-C08713130BA2}" srcOrd="0" destOrd="0" parTransId="{D83425A7-DC6B-47EA-ABA8-A95FEAFE4C9D}" sibTransId="{B2E452FA-E792-4E8C-A92D-3202E7364DD4}"/>
    <dgm:cxn modelId="{6C20F7D5-D0B9-4B57-8286-54D2E3F1291B}" srcId="{73EF02A1-68D7-4731-82BA-940AF11C6C89}" destId="{38CC5267-2CDE-477C-9908-5E0C773F8215}" srcOrd="2" destOrd="0" parTransId="{B9AE1876-A340-4C25-8933-64723370665B}" sibTransId="{7AB42EA3-2F4A-48B0-9CEF-A0E7F3FB1BD0}"/>
    <dgm:cxn modelId="{30354C7B-71F7-4640-A9FE-17062E3C50A2}" type="presOf" srcId="{73EF02A1-68D7-4731-82BA-940AF11C6C89}" destId="{84B33D06-55FC-431B-8408-BFAABBFD810F}" srcOrd="0" destOrd="0" presId="urn:microsoft.com/office/officeart/2005/8/layout/funnel1"/>
    <dgm:cxn modelId="{D4DFFBF3-826B-496A-8E9F-AD40988F78AE}" type="presParOf" srcId="{84B33D06-55FC-431B-8408-BFAABBFD810F}" destId="{9F1CA1AA-6DB5-4361-A18F-BA82CB295D9B}" srcOrd="0" destOrd="0" presId="urn:microsoft.com/office/officeart/2005/8/layout/funnel1"/>
    <dgm:cxn modelId="{A4377399-C655-4F88-9E37-78AF62355F61}" type="presParOf" srcId="{84B33D06-55FC-431B-8408-BFAABBFD810F}" destId="{8EE0E766-6471-45CB-9D95-11490D9AA8DB}" srcOrd="1" destOrd="0" presId="urn:microsoft.com/office/officeart/2005/8/layout/funnel1"/>
    <dgm:cxn modelId="{FB6B1C6A-0995-4E00-B5CA-6015D233A344}" type="presParOf" srcId="{84B33D06-55FC-431B-8408-BFAABBFD810F}" destId="{4BB098A0-8FDF-48FF-AB5A-3AB53430F5AD}" srcOrd="2" destOrd="0" presId="urn:microsoft.com/office/officeart/2005/8/layout/funnel1"/>
    <dgm:cxn modelId="{1C788954-DC8D-4D56-854C-8DD0D7AF64AC}" type="presParOf" srcId="{84B33D06-55FC-431B-8408-BFAABBFD810F}" destId="{14E4A3E0-E81C-4E11-A873-0CFBB02B3BDE}" srcOrd="3" destOrd="0" presId="urn:microsoft.com/office/officeart/2005/8/layout/funnel1"/>
    <dgm:cxn modelId="{4EB6B190-FD50-4A86-881E-04CF25E3E149}" type="presParOf" srcId="{84B33D06-55FC-431B-8408-BFAABBFD810F}" destId="{E96F5D5A-2B56-4CBE-B649-DB394EE0ECE0}" srcOrd="4" destOrd="0" presId="urn:microsoft.com/office/officeart/2005/8/layout/funnel1"/>
    <dgm:cxn modelId="{5347AFB6-92A5-40D7-87AF-CA30947AFBA1}" type="presParOf" srcId="{84B33D06-55FC-431B-8408-BFAABBFD810F}" destId="{BAF5274D-D2D6-4AC4-8474-866F71625AEF}" srcOrd="5" destOrd="0" presId="urn:microsoft.com/office/officeart/2005/8/layout/funnel1"/>
    <dgm:cxn modelId="{D1C4F94E-DE53-48EF-A12E-9610C9A344D7}" type="presParOf" srcId="{84B33D06-55FC-431B-8408-BFAABBFD810F}" destId="{0686FFF4-7855-4B5F-8B42-0AED86BF214F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1CA1AA-6DB5-4361-A18F-BA82CB295D9B}">
      <dsp:nvSpPr>
        <dsp:cNvPr id="0" name=""/>
        <dsp:cNvSpPr/>
      </dsp:nvSpPr>
      <dsp:spPr>
        <a:xfrm>
          <a:off x="1440180" y="663842"/>
          <a:ext cx="4402931" cy="152908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E0E766-6471-45CB-9D95-11490D9AA8DB}">
      <dsp:nvSpPr>
        <dsp:cNvPr id="0" name=""/>
        <dsp:cNvSpPr/>
      </dsp:nvSpPr>
      <dsp:spPr>
        <a:xfrm>
          <a:off x="3461791" y="3688187"/>
          <a:ext cx="853281" cy="546100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098A0-8FDF-48FF-AB5A-3AB53430F5AD}">
      <dsp:nvSpPr>
        <dsp:cNvPr id="0" name=""/>
        <dsp:cNvSpPr/>
      </dsp:nvSpPr>
      <dsp:spPr>
        <a:xfrm>
          <a:off x="1080119" y="4120235"/>
          <a:ext cx="5616624" cy="1023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baseline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9 уровней квалификации</a:t>
          </a:r>
          <a:endParaRPr lang="ru-RU" sz="3200" b="1" kern="1200" baseline="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080119" y="4120235"/>
        <a:ext cx="5616624" cy="1023937"/>
      </dsp:txXfrm>
    </dsp:sp>
    <dsp:sp modelId="{14E4A3E0-E81C-4E11-A873-0CFBB02B3BDE}">
      <dsp:nvSpPr>
        <dsp:cNvPr id="0" name=""/>
        <dsp:cNvSpPr/>
      </dsp:nvSpPr>
      <dsp:spPr>
        <a:xfrm>
          <a:off x="3068264" y="1862559"/>
          <a:ext cx="1821584" cy="15359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Характер знаний</a:t>
          </a:r>
        </a:p>
      </dsp:txBody>
      <dsp:txXfrm>
        <a:off x="3335029" y="2087487"/>
        <a:ext cx="1288054" cy="1086050"/>
      </dsp:txXfrm>
    </dsp:sp>
    <dsp:sp modelId="{E96F5D5A-2B56-4CBE-B649-DB394EE0ECE0}">
      <dsp:nvSpPr>
        <dsp:cNvPr id="0" name=""/>
        <dsp:cNvSpPr/>
      </dsp:nvSpPr>
      <dsp:spPr>
        <a:xfrm>
          <a:off x="1485858" y="622895"/>
          <a:ext cx="2927928" cy="15359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Полномочия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и ответственность</a:t>
          </a:r>
          <a:endParaRPr lang="ru-RU" sz="2000" b="1" kern="1200" dirty="0">
            <a:latin typeface="Arial" pitchFamily="34" charset="0"/>
            <a:cs typeface="Arial" pitchFamily="34" charset="0"/>
          </a:endParaRPr>
        </a:p>
      </dsp:txBody>
      <dsp:txXfrm>
        <a:off x="1914643" y="847823"/>
        <a:ext cx="2070358" cy="1086050"/>
      </dsp:txXfrm>
    </dsp:sp>
    <dsp:sp modelId="{BAF5274D-D2D6-4AC4-8474-866F71625AEF}">
      <dsp:nvSpPr>
        <dsp:cNvPr id="0" name=""/>
        <dsp:cNvSpPr/>
      </dsp:nvSpPr>
      <dsp:spPr>
        <a:xfrm>
          <a:off x="3966910" y="447820"/>
          <a:ext cx="1875479" cy="15359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Характер умений</a:t>
          </a:r>
          <a:endParaRPr lang="ru-RU" sz="2000" b="1" kern="1200" dirty="0">
            <a:latin typeface="Arial" pitchFamily="34" charset="0"/>
            <a:cs typeface="Arial" pitchFamily="34" charset="0"/>
          </a:endParaRPr>
        </a:p>
      </dsp:txBody>
      <dsp:txXfrm>
        <a:off x="4241568" y="672748"/>
        <a:ext cx="1326163" cy="1086050"/>
      </dsp:txXfrm>
    </dsp:sp>
    <dsp:sp modelId="{0686FFF4-7855-4B5F-8B42-0AED86BF214F}">
      <dsp:nvSpPr>
        <dsp:cNvPr id="0" name=""/>
        <dsp:cNvSpPr/>
      </dsp:nvSpPr>
      <dsp:spPr>
        <a:xfrm>
          <a:off x="883216" y="375809"/>
          <a:ext cx="5878834" cy="3317759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72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72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fld id="{DF563F9F-32E4-48B2-B9F8-422C0ECDA45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5957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105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05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fld id="{438B6EC4-3A0D-490E-8AFB-26722DABC8D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8709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B6EC4-3A0D-490E-8AFB-26722DABC8D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F259F-268E-451C-BC36-28145E2E89A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0483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B6EC4-3A0D-490E-8AFB-26722DABC8DE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B6EC4-3A0D-490E-8AFB-26722DABC8D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4ED3F7-DF75-4DA3-9D2E-9EF816B690EC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18435" name="Rectangle 7"/>
          <p:cNvSpPr txBox="1">
            <a:spLocks noGrp="1" noChangeArrowheads="1"/>
          </p:cNvSpPr>
          <p:nvPr/>
        </p:nvSpPr>
        <p:spPr bwMode="auto">
          <a:xfrm>
            <a:off x="3849690" y="9428164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b"/>
          <a:lstStyle/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E6E59616-598D-47B2-BB9A-B78452B9562E}" type="slidenum">
              <a:rPr lang="ru-RU" sz="1200">
                <a:solidFill>
                  <a:prstClr val="black"/>
                </a:solidFill>
                <a:latin typeface="Arial" charset="0"/>
              </a:rPr>
              <a:pPr algn="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ru-RU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436" name="Rectangle 7"/>
          <p:cNvSpPr txBox="1">
            <a:spLocks noGrp="1" noChangeArrowheads="1"/>
          </p:cNvSpPr>
          <p:nvPr/>
        </p:nvSpPr>
        <p:spPr bwMode="auto">
          <a:xfrm>
            <a:off x="3849690" y="9428164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1E4B235-3233-4EAB-BCEA-9F7383BBBCCF}" type="slidenum">
              <a:rPr lang="ru-RU" sz="1800">
                <a:solidFill>
                  <a:prstClr val="black"/>
                </a:solidFill>
                <a:latin typeface="Franklin Gothic Book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ru-RU" sz="1800" dirty="0">
              <a:solidFill>
                <a:prstClr val="black"/>
              </a:solidFill>
              <a:latin typeface="Franklin Gothic Book" pitchFamily="34" charset="0"/>
            </a:endParaRPr>
          </a:p>
        </p:txBody>
      </p:sp>
      <p:sp>
        <p:nvSpPr>
          <p:cNvPr id="184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F259F-268E-451C-BC36-28145E2E89A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B6EC4-3A0D-490E-8AFB-26722DABC8D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B6EC4-3A0D-490E-8AFB-26722DABC8DE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B6EC4-3A0D-490E-8AFB-26722DABC8D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B6EC4-3A0D-490E-8AFB-26722DABC8DE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B6EC4-3A0D-490E-8AFB-26722DABC8DE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143000"/>
          </a:xfrm>
          <a:solidFill>
            <a:srgbClr val="FFFFCC"/>
          </a:solidFill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0" y="6630988"/>
            <a:ext cx="9144000" cy="244475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sz="1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7747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900" b="1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900" b="1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900" b="1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900" b="1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sz="9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 rot="-5400000">
            <a:off x="4535488" y="-3556000"/>
            <a:ext cx="107950" cy="8893175"/>
          </a:xfrm>
          <a:prstGeom prst="rect">
            <a:avLst/>
          </a:prstGeom>
          <a:solidFill>
            <a:srgbClr val="0066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 rot="-5400000">
            <a:off x="4535488" y="2060575"/>
            <a:ext cx="107950" cy="8893175"/>
          </a:xfrm>
          <a:prstGeom prst="rect">
            <a:avLst/>
          </a:prstGeom>
          <a:solidFill>
            <a:srgbClr val="0066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27200" y="2286000"/>
            <a:ext cx="34417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21300" y="2286000"/>
            <a:ext cx="34417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3438" y="1143000"/>
            <a:ext cx="1817687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27200" y="1143000"/>
            <a:ext cx="5303838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143000"/>
          </a:xfrm>
          <a:solidFill>
            <a:srgbClr val="FFFFCC"/>
          </a:solidFill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0" y="6630988"/>
            <a:ext cx="9144000" cy="244475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sz="1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7747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900" b="1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900" b="1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900" b="1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900" b="1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sz="9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2406" name="Rectangle 6"/>
          <p:cNvSpPr>
            <a:spLocks noChangeArrowheads="1"/>
          </p:cNvSpPr>
          <p:nvPr/>
        </p:nvSpPr>
        <p:spPr bwMode="auto">
          <a:xfrm rot="-5400000">
            <a:off x="4535488" y="-3556000"/>
            <a:ext cx="107950" cy="8893175"/>
          </a:xfrm>
          <a:prstGeom prst="rect">
            <a:avLst/>
          </a:prstGeom>
          <a:solidFill>
            <a:srgbClr val="0066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07" name="Rectangle 7"/>
          <p:cNvSpPr>
            <a:spLocks noChangeArrowheads="1"/>
          </p:cNvSpPr>
          <p:nvPr/>
        </p:nvSpPr>
        <p:spPr bwMode="auto">
          <a:xfrm rot="-5400000">
            <a:off x="4535488" y="2060575"/>
            <a:ext cx="107950" cy="8893175"/>
          </a:xfrm>
          <a:prstGeom prst="rect">
            <a:avLst/>
          </a:prstGeom>
          <a:solidFill>
            <a:srgbClr val="0066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27200" y="2286000"/>
            <a:ext cx="34417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21300" y="2286000"/>
            <a:ext cx="34417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3438" y="1143000"/>
            <a:ext cx="1817687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27200" y="1143000"/>
            <a:ext cx="5303838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0F819-195F-4ECA-9573-247610D22D84}" type="datetime1">
              <a:rPr lang="ru-RU" smtClean="0">
                <a:solidFill>
                  <a:srgbClr val="1F497D"/>
                </a:solidFill>
              </a:rPr>
              <a:pPr/>
              <a:t>09.10.2018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1F497D"/>
                </a:solidFill>
              </a:rPr>
              <a:t>Российско-финский семинар, Москва</a:t>
            </a:r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EF01-0454-4239-965C-0E632ADB6250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2276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BA04A-D8AC-41A2-AE4D-B8DDDB0467B7}" type="datetime1">
              <a:rPr lang="ru-RU" smtClean="0">
                <a:solidFill>
                  <a:srgbClr val="1F497D"/>
                </a:solidFill>
              </a:rPr>
              <a:pPr/>
              <a:t>09.10.2018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1F497D"/>
                </a:solidFill>
              </a:rPr>
              <a:t>Российско-финский семинар, Москва</a:t>
            </a:r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EF01-0454-4239-965C-0E632ADB6250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969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entury Schoolbook"/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05593-D4B7-4B83-9110-CEB2B855FFA1}" type="datetime1">
              <a:rPr lang="ru-RU" smtClean="0">
                <a:solidFill>
                  <a:srgbClr val="1F497D"/>
                </a:solidFill>
              </a:rPr>
              <a:pPr/>
              <a:t>09.10.2018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1F497D"/>
                </a:solidFill>
              </a:rPr>
              <a:t>Российско-финский семинар, Москва</a:t>
            </a:r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EF01-0454-4239-965C-0E632ADB6250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5398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3BB07-B581-419F-8518-1FCDE66F55E4}" type="datetime1">
              <a:rPr lang="ru-RU" smtClean="0">
                <a:solidFill>
                  <a:srgbClr val="1F497D"/>
                </a:solidFill>
              </a:rPr>
              <a:pPr/>
              <a:t>09.10.2018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1F497D"/>
                </a:solidFill>
              </a:rPr>
              <a:t>Российско-финский семинар, Москва</a:t>
            </a:r>
            <a:endParaRPr lang="ru-RU">
              <a:solidFill>
                <a:srgbClr val="1F497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EF01-0454-4239-965C-0E632ADB6250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273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6697C-93AC-4DC9-A08F-C6C23384B137}" type="datetime1">
              <a:rPr lang="ru-RU" smtClean="0">
                <a:solidFill>
                  <a:srgbClr val="1F497D"/>
                </a:solidFill>
              </a:rPr>
              <a:pPr/>
              <a:t>09.10.2018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1F497D"/>
                </a:solidFill>
              </a:rPr>
              <a:t>Российско-финский семинар, Москва</a:t>
            </a:r>
            <a:endParaRPr lang="ru-RU">
              <a:solidFill>
                <a:srgbClr val="1F497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EF01-0454-4239-965C-0E632ADB6250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694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E0E50-0A30-4EAA-A687-CBE0BBAF9787}" type="datetime1">
              <a:rPr lang="ru-RU" smtClean="0">
                <a:solidFill>
                  <a:srgbClr val="1F497D"/>
                </a:solidFill>
              </a:rPr>
              <a:pPr/>
              <a:t>09.10.2018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1F497D"/>
                </a:solidFill>
              </a:rPr>
              <a:t>Российско-финский семинар, Москва</a:t>
            </a:r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EF01-0454-4239-965C-0E632ADB6250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9438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27336-6958-43DA-9F57-AAD32E062BAA}" type="datetime1">
              <a:rPr lang="ru-RU" smtClean="0">
                <a:solidFill>
                  <a:srgbClr val="1F497D"/>
                </a:solidFill>
              </a:rPr>
              <a:pPr/>
              <a:t>09.10.2018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1F497D"/>
                </a:solidFill>
              </a:rPr>
              <a:t>Российско-финский семинар, Москва</a:t>
            </a:r>
            <a:endParaRPr lang="ru-RU">
              <a:solidFill>
                <a:srgbClr val="1F497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EF01-0454-4239-965C-0E632ADB6250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2923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E4C08-6C13-4592-B705-91F8F72FBC33}" type="datetime1">
              <a:rPr lang="ru-RU" smtClean="0">
                <a:solidFill>
                  <a:srgbClr val="1F497D"/>
                </a:solidFill>
              </a:rPr>
              <a:pPr/>
              <a:t>09.10.2018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1F497D"/>
                </a:solidFill>
              </a:rPr>
              <a:t>Российско-финский семинар, Москва</a:t>
            </a:r>
            <a:endParaRPr lang="ru-RU">
              <a:solidFill>
                <a:srgbClr val="1F497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EF01-0454-4239-965C-0E632ADB6250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4840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1D63-F05A-49FE-A2D9-073915073AFB}" type="datetime1">
              <a:rPr lang="ru-RU" smtClean="0">
                <a:solidFill>
                  <a:srgbClr val="1F497D"/>
                </a:solidFill>
              </a:rPr>
              <a:pPr/>
              <a:t>09.10.2018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1F497D"/>
                </a:solidFill>
              </a:rPr>
              <a:t>Российско-финский семинар, Москва</a:t>
            </a:r>
            <a:endParaRPr lang="ru-RU">
              <a:solidFill>
                <a:srgbClr val="1F497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EF01-0454-4239-965C-0E632ADB6250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6476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2012A-CD9B-41C8-910D-5607EEBB4B70}" type="datetime1">
              <a:rPr lang="ru-RU" smtClean="0">
                <a:solidFill>
                  <a:srgbClr val="1F497D"/>
                </a:solidFill>
              </a:rPr>
              <a:pPr/>
              <a:t>09.10.2018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1F497D"/>
                </a:solidFill>
              </a:rPr>
              <a:t>Российско-финский семинар, Москва</a:t>
            </a:r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EF01-0454-4239-965C-0E632ADB6250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3710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73BAD-8454-40F2-AD11-56B25F35FBA8}" type="datetime1">
              <a:rPr lang="ru-RU" smtClean="0">
                <a:solidFill>
                  <a:srgbClr val="1F497D"/>
                </a:solidFill>
              </a:rPr>
              <a:pPr/>
              <a:t>09.10.2018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1F497D"/>
                </a:solidFill>
              </a:rPr>
              <a:t>Российско-финский семинар, Москва</a:t>
            </a:r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EF01-0454-4239-965C-0E632ADB6250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>
              <a:solidFill>
                <a:srgbClr val="1F497D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4892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0EACB-844F-4428-9FFC-A798CFAB7E13}" type="slidenum">
              <a:rPr 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59191"/>
      </p:ext>
    </p:extLst>
  </p:cSld>
  <p:clrMapOvr>
    <a:masterClrMapping/>
  </p:clrMapOvr>
  <p:transition spd="med">
    <p:split orient="vert"/>
    <p:sndAc>
      <p:stSnd>
        <p:snd r:embed="rId1" name="camera.wav"/>
      </p:stSnd>
    </p:sndAc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1299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9189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82022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0244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1737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1959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9373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063922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68843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0713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1132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0F819-195F-4ECA-9573-247610D22D84}" type="datetime1">
              <a:rPr lang="ru-RU" smtClean="0">
                <a:solidFill>
                  <a:srgbClr val="1F497D"/>
                </a:solidFill>
              </a:rPr>
              <a:pPr/>
              <a:t>09.10.2018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1F497D"/>
                </a:solidFill>
              </a:rPr>
              <a:t>Российско-финский семинар, Москва</a:t>
            </a:r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EF01-0454-4239-965C-0E632ADB6250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510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BA04A-D8AC-41A2-AE4D-B8DDDB0467B7}" type="datetime1">
              <a:rPr lang="ru-RU" smtClean="0">
                <a:solidFill>
                  <a:srgbClr val="1F497D"/>
                </a:solidFill>
              </a:rPr>
              <a:pPr/>
              <a:t>09.10.2018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1F497D"/>
                </a:solidFill>
              </a:rPr>
              <a:t>Российско-финский семинар, Москва</a:t>
            </a:r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EF01-0454-4239-965C-0E632ADB6250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22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entury Schoolbook"/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05593-D4B7-4B83-9110-CEB2B855FFA1}" type="datetime1">
              <a:rPr lang="ru-RU" smtClean="0">
                <a:solidFill>
                  <a:srgbClr val="1F497D"/>
                </a:solidFill>
              </a:rPr>
              <a:pPr/>
              <a:t>09.10.2018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1F497D"/>
                </a:solidFill>
              </a:rPr>
              <a:t>Российско-финский семинар, Москва</a:t>
            </a:r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EF01-0454-4239-965C-0E632ADB6250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4098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3BB07-B581-419F-8518-1FCDE66F55E4}" type="datetime1">
              <a:rPr lang="ru-RU" smtClean="0">
                <a:solidFill>
                  <a:srgbClr val="1F497D"/>
                </a:solidFill>
              </a:rPr>
              <a:pPr/>
              <a:t>09.10.2018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1F497D"/>
                </a:solidFill>
              </a:rPr>
              <a:t>Российско-финский семинар, Москва</a:t>
            </a:r>
            <a:endParaRPr lang="ru-RU">
              <a:solidFill>
                <a:srgbClr val="1F497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EF01-0454-4239-965C-0E632ADB6250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6342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6697C-93AC-4DC9-A08F-C6C23384B137}" type="datetime1">
              <a:rPr lang="ru-RU" smtClean="0">
                <a:solidFill>
                  <a:srgbClr val="1F497D"/>
                </a:solidFill>
              </a:rPr>
              <a:pPr/>
              <a:t>09.10.2018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1F497D"/>
                </a:solidFill>
              </a:rPr>
              <a:t>Российско-финский семинар, Москва</a:t>
            </a:r>
            <a:endParaRPr lang="ru-RU">
              <a:solidFill>
                <a:srgbClr val="1F497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EF01-0454-4239-965C-0E632ADB6250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801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E0E50-0A30-4EAA-A687-CBE0BBAF9787}" type="datetime1">
              <a:rPr lang="ru-RU" smtClean="0">
                <a:solidFill>
                  <a:srgbClr val="1F497D"/>
                </a:solidFill>
              </a:rPr>
              <a:pPr/>
              <a:t>09.10.2018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1F497D"/>
                </a:solidFill>
              </a:rPr>
              <a:t>Российско-финский семинар, Москва</a:t>
            </a:r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EF01-0454-4239-965C-0E632ADB6250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16783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27336-6958-43DA-9F57-AAD32E062BAA}" type="datetime1">
              <a:rPr lang="ru-RU" smtClean="0">
                <a:solidFill>
                  <a:srgbClr val="1F497D"/>
                </a:solidFill>
              </a:rPr>
              <a:pPr/>
              <a:t>09.10.2018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1F497D"/>
                </a:solidFill>
              </a:rPr>
              <a:t>Российско-финский семинар, Москва</a:t>
            </a:r>
            <a:endParaRPr lang="ru-RU">
              <a:solidFill>
                <a:srgbClr val="1F497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EF01-0454-4239-965C-0E632ADB6250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7825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E4C08-6C13-4592-B705-91F8F72FBC33}" type="datetime1">
              <a:rPr lang="ru-RU" smtClean="0">
                <a:solidFill>
                  <a:srgbClr val="1F497D"/>
                </a:solidFill>
              </a:rPr>
              <a:pPr/>
              <a:t>09.10.2018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1F497D"/>
                </a:solidFill>
              </a:rPr>
              <a:t>Российско-финский семинар, Москва</a:t>
            </a:r>
            <a:endParaRPr lang="ru-RU">
              <a:solidFill>
                <a:srgbClr val="1F497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EF01-0454-4239-965C-0E632ADB6250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0066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1D63-F05A-49FE-A2D9-073915073AFB}" type="datetime1">
              <a:rPr lang="ru-RU" smtClean="0">
                <a:solidFill>
                  <a:srgbClr val="1F497D"/>
                </a:solidFill>
              </a:rPr>
              <a:pPr/>
              <a:t>09.10.2018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1F497D"/>
                </a:solidFill>
              </a:rPr>
              <a:t>Российско-финский семинар, Москва</a:t>
            </a:r>
            <a:endParaRPr lang="ru-RU">
              <a:solidFill>
                <a:srgbClr val="1F497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EF01-0454-4239-965C-0E632ADB6250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3466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2012A-CD9B-41C8-910D-5607EEBB4B70}" type="datetime1">
              <a:rPr lang="ru-RU" smtClean="0">
                <a:solidFill>
                  <a:srgbClr val="1F497D"/>
                </a:solidFill>
              </a:rPr>
              <a:pPr/>
              <a:t>09.10.2018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1F497D"/>
                </a:solidFill>
              </a:rPr>
              <a:t>Российско-финский семинар, Москва</a:t>
            </a:r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EF01-0454-4239-965C-0E632ADB6250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51023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73BAD-8454-40F2-AD11-56B25F35FBA8}" type="datetime1">
              <a:rPr lang="ru-RU" smtClean="0">
                <a:solidFill>
                  <a:srgbClr val="1F497D"/>
                </a:solidFill>
              </a:rPr>
              <a:pPr/>
              <a:t>09.10.2018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1F497D"/>
                </a:solidFill>
              </a:rPr>
              <a:t>Российско-финский семинар, Москва</a:t>
            </a:r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EF01-0454-4239-965C-0E632ADB6250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>
              <a:solidFill>
                <a:srgbClr val="1F497D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0497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0EACB-844F-4428-9FFC-A798CFAB7E13}" type="slidenum">
              <a:rPr 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204831"/>
      </p:ext>
    </p:extLst>
  </p:cSld>
  <p:clrMapOvr>
    <a:masterClrMapping/>
  </p:clrMapOvr>
  <p:transition spd="med">
    <p:split orient="vert"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0F819-195F-4ECA-9573-247610D22D84}" type="datetime1">
              <a:rPr lang="ru-RU" smtClean="0">
                <a:solidFill>
                  <a:srgbClr val="1F497D"/>
                </a:solidFill>
              </a:rPr>
              <a:pPr/>
              <a:t>09.10.2018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1F497D"/>
                </a:solidFill>
              </a:rPr>
              <a:t>Российско-финский семинар, Москва</a:t>
            </a:r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EF01-0454-4239-965C-0E632ADB6250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6599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BA04A-D8AC-41A2-AE4D-B8DDDB0467B7}" type="datetime1">
              <a:rPr lang="ru-RU" smtClean="0">
                <a:solidFill>
                  <a:srgbClr val="1F497D"/>
                </a:solidFill>
              </a:rPr>
              <a:pPr/>
              <a:t>09.10.2018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1F497D"/>
                </a:solidFill>
              </a:rPr>
              <a:t>Российско-финский семинар, Москва</a:t>
            </a:r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EF01-0454-4239-965C-0E632ADB6250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86293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entury Schoolbook"/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05593-D4B7-4B83-9110-CEB2B855FFA1}" type="datetime1">
              <a:rPr lang="ru-RU" smtClean="0">
                <a:solidFill>
                  <a:srgbClr val="1F497D"/>
                </a:solidFill>
              </a:rPr>
              <a:pPr/>
              <a:t>09.10.2018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1F497D"/>
                </a:solidFill>
              </a:rPr>
              <a:t>Российско-финский семинар, Москва</a:t>
            </a:r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EF01-0454-4239-965C-0E632ADB6250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8653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3BB07-B581-419F-8518-1FCDE66F55E4}" type="datetime1">
              <a:rPr lang="ru-RU" smtClean="0">
                <a:solidFill>
                  <a:srgbClr val="1F497D"/>
                </a:solidFill>
              </a:rPr>
              <a:pPr/>
              <a:t>09.10.2018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1F497D"/>
                </a:solidFill>
              </a:rPr>
              <a:t>Российско-финский семинар, Москва</a:t>
            </a:r>
            <a:endParaRPr lang="ru-RU">
              <a:solidFill>
                <a:srgbClr val="1F497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EF01-0454-4239-965C-0E632ADB6250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56995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6697C-93AC-4DC9-A08F-C6C23384B137}" type="datetime1">
              <a:rPr lang="ru-RU" smtClean="0">
                <a:solidFill>
                  <a:srgbClr val="1F497D"/>
                </a:solidFill>
              </a:rPr>
              <a:pPr/>
              <a:t>09.10.2018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1F497D"/>
                </a:solidFill>
              </a:rPr>
              <a:t>Российско-финский семинар, Москва</a:t>
            </a:r>
            <a:endParaRPr lang="ru-RU">
              <a:solidFill>
                <a:srgbClr val="1F497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EF01-0454-4239-965C-0E632ADB6250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8958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E0E50-0A30-4EAA-A687-CBE0BBAF9787}" type="datetime1">
              <a:rPr lang="ru-RU" smtClean="0">
                <a:solidFill>
                  <a:srgbClr val="1F497D"/>
                </a:solidFill>
              </a:rPr>
              <a:pPr/>
              <a:t>09.10.2018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1F497D"/>
                </a:solidFill>
              </a:rPr>
              <a:t>Российско-финский семинар, Москва</a:t>
            </a:r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EF01-0454-4239-965C-0E632ADB6250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9352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27336-6958-43DA-9F57-AAD32E062BAA}" type="datetime1">
              <a:rPr lang="ru-RU" smtClean="0">
                <a:solidFill>
                  <a:srgbClr val="1F497D"/>
                </a:solidFill>
              </a:rPr>
              <a:pPr/>
              <a:t>09.10.2018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1F497D"/>
                </a:solidFill>
              </a:rPr>
              <a:t>Российско-финский семинар, Москва</a:t>
            </a:r>
            <a:endParaRPr lang="ru-RU">
              <a:solidFill>
                <a:srgbClr val="1F497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EF01-0454-4239-965C-0E632ADB6250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04003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E4C08-6C13-4592-B705-91F8F72FBC33}" type="datetime1">
              <a:rPr lang="ru-RU" smtClean="0">
                <a:solidFill>
                  <a:srgbClr val="1F497D"/>
                </a:solidFill>
              </a:rPr>
              <a:pPr/>
              <a:t>09.10.2018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1F497D"/>
                </a:solidFill>
              </a:rPr>
              <a:t>Российско-финский семинар, Москва</a:t>
            </a:r>
            <a:endParaRPr lang="ru-RU">
              <a:solidFill>
                <a:srgbClr val="1F497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EF01-0454-4239-965C-0E632ADB6250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45720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1D63-F05A-49FE-A2D9-073915073AFB}" type="datetime1">
              <a:rPr lang="ru-RU" smtClean="0">
                <a:solidFill>
                  <a:srgbClr val="1F497D"/>
                </a:solidFill>
              </a:rPr>
              <a:pPr/>
              <a:t>09.10.2018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1F497D"/>
                </a:solidFill>
              </a:rPr>
              <a:t>Российско-финский семинар, Москва</a:t>
            </a:r>
            <a:endParaRPr lang="ru-RU">
              <a:solidFill>
                <a:srgbClr val="1F497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EF01-0454-4239-965C-0E632ADB6250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91766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2012A-CD9B-41C8-910D-5607EEBB4B70}" type="datetime1">
              <a:rPr lang="ru-RU" smtClean="0">
                <a:solidFill>
                  <a:srgbClr val="1F497D"/>
                </a:solidFill>
              </a:rPr>
              <a:pPr/>
              <a:t>09.10.2018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1F497D"/>
                </a:solidFill>
              </a:rPr>
              <a:t>Российско-финский семинар, Москва</a:t>
            </a:r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EF01-0454-4239-965C-0E632ADB6250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54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73BAD-8454-40F2-AD11-56B25F35FBA8}" type="datetime1">
              <a:rPr lang="ru-RU" smtClean="0">
                <a:solidFill>
                  <a:srgbClr val="1F497D"/>
                </a:solidFill>
              </a:rPr>
              <a:pPr/>
              <a:t>09.10.2018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1F497D"/>
                </a:solidFill>
              </a:rPr>
              <a:t>Российско-финский семинар, Москва</a:t>
            </a:r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EF01-0454-4239-965C-0E632ADB6250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>
              <a:solidFill>
                <a:srgbClr val="1F497D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63696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0EACB-844F-4428-9FFC-A798CFAB7E13}" type="slidenum">
              <a:rPr 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284023"/>
      </p:ext>
    </p:extLst>
  </p:cSld>
  <p:clrMapOvr>
    <a:masterClrMapping/>
  </p:clrMapOvr>
  <p:transition spd="med">
    <p:split orient="vert"/>
    <p:sndAc>
      <p:stSnd>
        <p:snd r:embed="rId1" name="camera.wav"/>
      </p:stSnd>
    </p:sndAc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0F819-195F-4ECA-9573-247610D22D84}" type="datetime1">
              <a:rPr lang="ru-RU" smtClean="0">
                <a:solidFill>
                  <a:srgbClr val="1F497D"/>
                </a:solidFill>
              </a:rPr>
              <a:pPr/>
              <a:t>09.10.2018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1F497D"/>
                </a:solidFill>
              </a:rPr>
              <a:t>Российско-финский семинар, Москва</a:t>
            </a:r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EF01-0454-4239-965C-0E632ADB6250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03415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BA04A-D8AC-41A2-AE4D-B8DDDB0467B7}" type="datetime1">
              <a:rPr lang="ru-RU" smtClean="0">
                <a:solidFill>
                  <a:srgbClr val="1F497D"/>
                </a:solidFill>
              </a:rPr>
              <a:pPr/>
              <a:t>09.10.2018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1F497D"/>
                </a:solidFill>
              </a:rPr>
              <a:t>Российско-финский семинар, Москва</a:t>
            </a:r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EF01-0454-4239-965C-0E632ADB6250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1283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entury Schoolbook"/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05593-D4B7-4B83-9110-CEB2B855FFA1}" type="datetime1">
              <a:rPr lang="ru-RU" smtClean="0">
                <a:solidFill>
                  <a:srgbClr val="1F497D"/>
                </a:solidFill>
              </a:rPr>
              <a:pPr/>
              <a:t>09.10.2018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1F497D"/>
                </a:solidFill>
              </a:rPr>
              <a:t>Российско-финский семинар, Москва</a:t>
            </a:r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EF01-0454-4239-965C-0E632ADB6250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3336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3BB07-B581-419F-8518-1FCDE66F55E4}" type="datetime1">
              <a:rPr lang="ru-RU" smtClean="0">
                <a:solidFill>
                  <a:srgbClr val="1F497D"/>
                </a:solidFill>
              </a:rPr>
              <a:pPr/>
              <a:t>09.10.2018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1F497D"/>
                </a:solidFill>
              </a:rPr>
              <a:t>Российско-финский семинар, Москва</a:t>
            </a:r>
            <a:endParaRPr lang="ru-RU">
              <a:solidFill>
                <a:srgbClr val="1F497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EF01-0454-4239-965C-0E632ADB6250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4600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6697C-93AC-4DC9-A08F-C6C23384B137}" type="datetime1">
              <a:rPr lang="ru-RU" smtClean="0">
                <a:solidFill>
                  <a:srgbClr val="1F497D"/>
                </a:solidFill>
              </a:rPr>
              <a:pPr/>
              <a:t>09.10.2018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1F497D"/>
                </a:solidFill>
              </a:rPr>
              <a:t>Российско-финский семинар, Москва</a:t>
            </a:r>
            <a:endParaRPr lang="ru-RU">
              <a:solidFill>
                <a:srgbClr val="1F497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EF01-0454-4239-965C-0E632ADB6250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36490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E0E50-0A30-4EAA-A687-CBE0BBAF9787}" type="datetime1">
              <a:rPr lang="ru-RU" smtClean="0">
                <a:solidFill>
                  <a:srgbClr val="1F497D"/>
                </a:solidFill>
              </a:rPr>
              <a:pPr/>
              <a:t>09.10.2018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1F497D"/>
                </a:solidFill>
              </a:rPr>
              <a:t>Российско-финский семинар, Москва</a:t>
            </a:r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EF01-0454-4239-965C-0E632ADB6250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03454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27336-6958-43DA-9F57-AAD32E062BAA}" type="datetime1">
              <a:rPr lang="ru-RU" smtClean="0">
                <a:solidFill>
                  <a:srgbClr val="1F497D"/>
                </a:solidFill>
              </a:rPr>
              <a:pPr/>
              <a:t>09.10.2018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1F497D"/>
                </a:solidFill>
              </a:rPr>
              <a:t>Российско-финский семинар, Москва</a:t>
            </a:r>
            <a:endParaRPr lang="ru-RU">
              <a:solidFill>
                <a:srgbClr val="1F497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EF01-0454-4239-965C-0E632ADB6250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82709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E4C08-6C13-4592-B705-91F8F72FBC33}" type="datetime1">
              <a:rPr lang="ru-RU" smtClean="0">
                <a:solidFill>
                  <a:srgbClr val="1F497D"/>
                </a:solidFill>
              </a:rPr>
              <a:pPr/>
              <a:t>09.10.2018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1F497D"/>
                </a:solidFill>
              </a:rPr>
              <a:t>Российско-финский семинар, Москва</a:t>
            </a:r>
            <a:endParaRPr lang="ru-RU">
              <a:solidFill>
                <a:srgbClr val="1F497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EF01-0454-4239-965C-0E632ADB6250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378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1D63-F05A-49FE-A2D9-073915073AFB}" type="datetime1">
              <a:rPr lang="ru-RU" smtClean="0">
                <a:solidFill>
                  <a:srgbClr val="1F497D"/>
                </a:solidFill>
              </a:rPr>
              <a:pPr/>
              <a:t>09.10.2018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1F497D"/>
                </a:solidFill>
              </a:rPr>
              <a:t>Российско-финский семинар, Москва</a:t>
            </a:r>
            <a:endParaRPr lang="ru-RU">
              <a:solidFill>
                <a:srgbClr val="1F497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EF01-0454-4239-965C-0E632ADB6250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62613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2012A-CD9B-41C8-910D-5607EEBB4B70}" type="datetime1">
              <a:rPr lang="ru-RU" smtClean="0">
                <a:solidFill>
                  <a:srgbClr val="1F497D"/>
                </a:solidFill>
              </a:rPr>
              <a:pPr/>
              <a:t>09.10.2018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1F497D"/>
                </a:solidFill>
              </a:rPr>
              <a:t>Российско-финский семинар, Москва</a:t>
            </a:r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EF01-0454-4239-965C-0E632ADB6250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04909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73BAD-8454-40F2-AD11-56B25F35FBA8}" type="datetime1">
              <a:rPr lang="ru-RU" smtClean="0">
                <a:solidFill>
                  <a:srgbClr val="1F497D"/>
                </a:solidFill>
              </a:rPr>
              <a:pPr/>
              <a:t>09.10.2018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1F497D"/>
                </a:solidFill>
              </a:rPr>
              <a:t>Российско-финский семинар, Москва</a:t>
            </a:r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EF01-0454-4239-965C-0E632ADB6250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>
              <a:solidFill>
                <a:srgbClr val="1F497D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48233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0EACB-844F-4428-9FFC-A798CFAB7E13}" type="slidenum">
              <a:rPr 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231104"/>
      </p:ext>
    </p:extLst>
  </p:cSld>
  <p:clrMapOvr>
    <a:masterClrMapping/>
  </p:clrMapOvr>
  <p:transition spd="med">
    <p:split orient="vert"/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0" y="6630988"/>
            <a:ext cx="9144000" cy="244475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sz="1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747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900" b="1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900" b="1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900" b="1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900" b="1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sz="9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 rot="-5400000">
            <a:off x="4535488" y="-3556000"/>
            <a:ext cx="107950" cy="8893175"/>
          </a:xfrm>
          <a:prstGeom prst="rect">
            <a:avLst/>
          </a:prstGeom>
          <a:solidFill>
            <a:srgbClr val="0066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 rot="-5400000">
            <a:off x="4535488" y="2060575"/>
            <a:ext cx="107950" cy="8893175"/>
          </a:xfrm>
          <a:prstGeom prst="rect">
            <a:avLst/>
          </a:prstGeom>
          <a:solidFill>
            <a:srgbClr val="0066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8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395288" y="1016000"/>
            <a:ext cx="936625" cy="5329238"/>
          </a:xfrm>
          <a:prstGeom prst="rect">
            <a:avLst/>
          </a:prstGeom>
          <a:solidFill>
            <a:srgbClr val="004B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798638" y="1143000"/>
            <a:ext cx="7202487" cy="838200"/>
          </a:xfrm>
          <a:prstGeom prst="rect">
            <a:avLst/>
          </a:prstGeom>
          <a:solidFill>
            <a:srgbClr val="ACCDE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7200" y="2286000"/>
            <a:ext cx="7035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1684338" y="1143000"/>
            <a:ext cx="85725" cy="838200"/>
          </a:xfrm>
          <a:prstGeom prst="rect">
            <a:avLst/>
          </a:prstGeom>
          <a:solidFill>
            <a:srgbClr val="0066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0" y="6630988"/>
            <a:ext cx="9144000" cy="244475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sz="1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7747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900" b="1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900" b="1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900" b="1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900" b="1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sz="9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2952" name="Rectangle 8"/>
          <p:cNvSpPr>
            <a:spLocks noChangeArrowheads="1"/>
          </p:cNvSpPr>
          <p:nvPr/>
        </p:nvSpPr>
        <p:spPr bwMode="auto">
          <a:xfrm rot="-5400000">
            <a:off x="4535488" y="-3556000"/>
            <a:ext cx="107950" cy="8893175"/>
          </a:xfrm>
          <a:prstGeom prst="rect">
            <a:avLst/>
          </a:prstGeom>
          <a:solidFill>
            <a:srgbClr val="0066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953" name="Rectangle 9"/>
          <p:cNvSpPr>
            <a:spLocks noChangeArrowheads="1"/>
          </p:cNvSpPr>
          <p:nvPr/>
        </p:nvSpPr>
        <p:spPr bwMode="auto">
          <a:xfrm rot="-5400000">
            <a:off x="4535488" y="2060575"/>
            <a:ext cx="107950" cy="8893175"/>
          </a:xfrm>
          <a:prstGeom prst="rect">
            <a:avLst/>
          </a:prstGeom>
          <a:solidFill>
            <a:srgbClr val="0066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C30012"/>
        </a:buClr>
        <a:buFont typeface="Wingdings" pitchFamily="2" charset="2"/>
        <a:buChar char="ü"/>
        <a:defRPr sz="1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C3001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395288" y="1016000"/>
            <a:ext cx="936625" cy="5329238"/>
          </a:xfrm>
          <a:prstGeom prst="rect">
            <a:avLst/>
          </a:prstGeom>
          <a:solidFill>
            <a:srgbClr val="004B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798638" y="1143000"/>
            <a:ext cx="7202487" cy="838200"/>
          </a:xfrm>
          <a:prstGeom prst="rect">
            <a:avLst/>
          </a:prstGeom>
          <a:solidFill>
            <a:srgbClr val="ACCDE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7200" y="2286000"/>
            <a:ext cx="7035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1684338" y="1143000"/>
            <a:ext cx="85725" cy="838200"/>
          </a:xfrm>
          <a:prstGeom prst="rect">
            <a:avLst/>
          </a:prstGeom>
          <a:solidFill>
            <a:srgbClr val="0066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0" y="6630988"/>
            <a:ext cx="9144000" cy="244475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sz="1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7747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900" b="1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900" b="1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900" b="1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900" b="1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sz="9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1384" name="Rectangle 8"/>
          <p:cNvSpPr>
            <a:spLocks noChangeArrowheads="1"/>
          </p:cNvSpPr>
          <p:nvPr/>
        </p:nvSpPr>
        <p:spPr bwMode="auto">
          <a:xfrm rot="-5400000">
            <a:off x="4535488" y="-3556000"/>
            <a:ext cx="107950" cy="8893175"/>
          </a:xfrm>
          <a:prstGeom prst="rect">
            <a:avLst/>
          </a:prstGeom>
          <a:solidFill>
            <a:srgbClr val="0066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1385" name="Rectangle 9"/>
          <p:cNvSpPr>
            <a:spLocks noChangeArrowheads="1"/>
          </p:cNvSpPr>
          <p:nvPr/>
        </p:nvSpPr>
        <p:spPr bwMode="auto">
          <a:xfrm rot="-5400000">
            <a:off x="4535488" y="2060575"/>
            <a:ext cx="107950" cy="8893175"/>
          </a:xfrm>
          <a:prstGeom prst="rect">
            <a:avLst/>
          </a:prstGeom>
          <a:solidFill>
            <a:srgbClr val="0066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C30012"/>
        </a:buClr>
        <a:buFont typeface="Wingdings" pitchFamily="2" charset="2"/>
        <a:buChar char="ü"/>
        <a:defRPr sz="1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C3001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628A4E7E-6E69-46F9-8481-983D53B80A4D}" type="datetime1">
              <a:rPr lang="ru-RU" smtClean="0">
                <a:solidFill>
                  <a:srgbClr val="1F497D"/>
                </a:solidFill>
                <a:latin typeface="Century Schoolbook"/>
              </a:rPr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09.10.2018</a:t>
            </a:fld>
            <a:endParaRPr lang="ru-RU">
              <a:solidFill>
                <a:srgbClr val="1F497D"/>
              </a:solidFill>
              <a:latin typeface="Century School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mtClean="0">
                <a:solidFill>
                  <a:srgbClr val="1F497D"/>
                </a:solidFill>
                <a:latin typeface="Century Schoolbook"/>
              </a:rPr>
              <a:t>Российско-финский семинар, Москва</a:t>
            </a:r>
            <a:endParaRPr lang="ru-RU">
              <a:solidFill>
                <a:srgbClr val="1F497D"/>
              </a:solidFill>
              <a:latin typeface="Century School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49DCEF01-0454-4239-965C-0E632ADB6250}" type="slidenum">
              <a:rPr lang="ru-RU" smtClean="0">
                <a:solidFill>
                  <a:srgbClr val="1F497D"/>
                </a:solidFill>
                <a:latin typeface="Century Schoolbook"/>
              </a:rPr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ru-RU">
              <a:solidFill>
                <a:srgbClr val="1F497D"/>
              </a:solidFill>
              <a:latin typeface="Century Schoolbook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9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0" y="6630988"/>
            <a:ext cx="9144000" cy="244475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ru-RU" sz="10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747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sz="900" b="1">
              <a:solidFill>
                <a:srgbClr val="FFFFFF"/>
              </a:solidFill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sz="900" b="1">
              <a:solidFill>
                <a:srgbClr val="FFFFFF"/>
              </a:solidFill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sz="900" b="1">
              <a:solidFill>
                <a:srgbClr val="FFFFFF"/>
              </a:solidFill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sz="900" b="1">
              <a:solidFill>
                <a:srgbClr val="FFFFFF"/>
              </a:solidFill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ru-RU" sz="9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 rot="-5400000">
            <a:off x="4535488" y="-3556000"/>
            <a:ext cx="107950" cy="8893175"/>
          </a:xfrm>
          <a:prstGeom prst="rect">
            <a:avLst/>
          </a:prstGeom>
          <a:solidFill>
            <a:srgbClr val="0066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 rot="-5400000">
            <a:off x="4535488" y="2060575"/>
            <a:ext cx="107950" cy="8893175"/>
          </a:xfrm>
          <a:prstGeom prst="rect">
            <a:avLst/>
          </a:prstGeom>
          <a:solidFill>
            <a:srgbClr val="0066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631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628A4E7E-6E69-46F9-8481-983D53B80A4D}" type="datetime1">
              <a:rPr lang="ru-RU" smtClean="0">
                <a:solidFill>
                  <a:srgbClr val="1F497D"/>
                </a:solidFill>
                <a:latin typeface="Century Schoolbook"/>
              </a:rPr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09.10.2018</a:t>
            </a:fld>
            <a:endParaRPr lang="ru-RU">
              <a:solidFill>
                <a:srgbClr val="1F497D"/>
              </a:solidFill>
              <a:latin typeface="Century School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mtClean="0">
                <a:solidFill>
                  <a:srgbClr val="1F497D"/>
                </a:solidFill>
                <a:latin typeface="Century Schoolbook"/>
              </a:rPr>
              <a:t>Российско-финский семинар, Москва</a:t>
            </a:r>
            <a:endParaRPr lang="ru-RU">
              <a:solidFill>
                <a:srgbClr val="1F497D"/>
              </a:solidFill>
              <a:latin typeface="Century School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49DCEF01-0454-4239-965C-0E632ADB6250}" type="slidenum">
              <a:rPr lang="ru-RU" smtClean="0">
                <a:solidFill>
                  <a:srgbClr val="1F497D"/>
                </a:solidFill>
                <a:latin typeface="Century Schoolbook"/>
              </a:rPr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ru-RU">
              <a:solidFill>
                <a:srgbClr val="1F497D"/>
              </a:solidFill>
              <a:latin typeface="Century Schoolbook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094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628A4E7E-6E69-46F9-8481-983D53B80A4D}" type="datetime1">
              <a:rPr lang="ru-RU" smtClean="0">
                <a:solidFill>
                  <a:srgbClr val="1F497D"/>
                </a:solidFill>
                <a:latin typeface="Century Schoolbook"/>
              </a:rPr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09.10.2018</a:t>
            </a:fld>
            <a:endParaRPr lang="ru-RU">
              <a:solidFill>
                <a:srgbClr val="1F497D"/>
              </a:solidFill>
              <a:latin typeface="Century School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mtClean="0">
                <a:solidFill>
                  <a:srgbClr val="1F497D"/>
                </a:solidFill>
                <a:latin typeface="Century Schoolbook"/>
              </a:rPr>
              <a:t>Российско-финский семинар, Москва</a:t>
            </a:r>
            <a:endParaRPr lang="ru-RU">
              <a:solidFill>
                <a:srgbClr val="1F497D"/>
              </a:solidFill>
              <a:latin typeface="Century School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49DCEF01-0454-4239-965C-0E632ADB6250}" type="slidenum">
              <a:rPr lang="ru-RU" smtClean="0">
                <a:solidFill>
                  <a:srgbClr val="1F497D"/>
                </a:solidFill>
                <a:latin typeface="Century Schoolbook"/>
              </a:rPr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ru-RU">
              <a:solidFill>
                <a:srgbClr val="1F497D"/>
              </a:solidFill>
              <a:latin typeface="Century Schoolbook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40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entury Schoolbook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628A4E7E-6E69-46F9-8481-983D53B80A4D}" type="datetime1">
              <a:rPr lang="ru-RU" smtClean="0">
                <a:solidFill>
                  <a:srgbClr val="1F497D"/>
                </a:solidFill>
                <a:latin typeface="Century Schoolbook"/>
              </a:rPr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09.10.2018</a:t>
            </a:fld>
            <a:endParaRPr lang="ru-RU">
              <a:solidFill>
                <a:srgbClr val="1F497D"/>
              </a:solidFill>
              <a:latin typeface="Century School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mtClean="0">
                <a:solidFill>
                  <a:srgbClr val="1F497D"/>
                </a:solidFill>
                <a:latin typeface="Century Schoolbook"/>
              </a:rPr>
              <a:t>Российско-финский семинар, Москва</a:t>
            </a:r>
            <a:endParaRPr lang="ru-RU">
              <a:solidFill>
                <a:srgbClr val="1F497D"/>
              </a:solidFill>
              <a:latin typeface="Century School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49DCEF01-0454-4239-965C-0E632ADB6250}" type="slidenum">
              <a:rPr lang="ru-RU" smtClean="0">
                <a:solidFill>
                  <a:srgbClr val="1F497D"/>
                </a:solidFill>
                <a:latin typeface="Century Schoolbook"/>
              </a:rPr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ru-RU">
              <a:solidFill>
                <a:srgbClr val="1F497D"/>
              </a:solidFill>
              <a:latin typeface="Century Schoolbook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751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audio" Target="../media/audio1.wav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ortdiplom.ru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altukhov@rambler.r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1028367"/>
            <a:ext cx="8892987" cy="278489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3200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3200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6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Спорт в национальной системе квалификаций.</a:t>
            </a:r>
            <a:br>
              <a:rPr lang="ru-RU" sz="36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6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Профессиональные стандарты и компетенции тренеров</a:t>
            </a:r>
            <a:r>
              <a:rPr lang="ru-RU" sz="3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3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1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1800" b="1" i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9385" name="Text Box 9"/>
          <p:cNvSpPr txBox="1">
            <a:spLocks noChangeArrowheads="1"/>
          </p:cNvSpPr>
          <p:nvPr/>
        </p:nvSpPr>
        <p:spPr bwMode="auto">
          <a:xfrm>
            <a:off x="290286" y="3813261"/>
            <a:ext cx="8853714" cy="23544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>
              <a:buFontTx/>
              <a:buNone/>
            </a:pPr>
            <a:endParaRPr lang="ru-RU" sz="2400" b="1" i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indent="-342900" algn="ctr">
              <a:buFontTx/>
              <a:buNone/>
            </a:pPr>
            <a:endParaRPr lang="ru-RU" sz="2400" b="1" i="1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indent="-342900" algn="ctr">
              <a:buFontTx/>
              <a:buNone/>
            </a:pPr>
            <a:r>
              <a:rPr lang="ru-RU" sz="1800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Алтухов С.В. – заместитель директора </a:t>
            </a:r>
          </a:p>
          <a:p>
            <a:pPr marL="342900" indent="-342900" algn="ctr">
              <a:buFontTx/>
              <a:buNone/>
            </a:pPr>
            <a:r>
              <a:rPr lang="ru-RU" sz="1800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Центра спортивного менеджмента </a:t>
            </a:r>
          </a:p>
          <a:p>
            <a:pPr marL="342900" indent="-342900" algn="ctr">
              <a:buFontTx/>
              <a:buNone/>
            </a:pPr>
            <a:r>
              <a:rPr lang="ru-RU" sz="1800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МГУ имени М. В. Ломоносова, к.э.н.</a:t>
            </a:r>
          </a:p>
          <a:p>
            <a:pPr marL="342900" indent="-342900" algn="ctr">
              <a:buFontTx/>
              <a:buNone/>
            </a:pPr>
            <a:endParaRPr lang="ru-RU" sz="1800" b="1" i="1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indent="-342900" algn="ctr">
              <a:buFontTx/>
              <a:buNone/>
            </a:pPr>
            <a:endParaRPr lang="ru-RU" sz="1800" b="1" i="1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29386" name="Text Box 10"/>
          <p:cNvSpPr txBox="1">
            <a:spLocks noChangeArrowheads="1"/>
          </p:cNvSpPr>
          <p:nvPr/>
        </p:nvSpPr>
        <p:spPr bwMode="auto">
          <a:xfrm>
            <a:off x="290513" y="180975"/>
            <a:ext cx="8720137" cy="3416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buFontTx/>
              <a:buNone/>
            </a:pPr>
            <a:r>
              <a:rPr lang="ru-RU" sz="1800" b="1" dirty="0" smtClean="0">
                <a:solidFill>
                  <a:srgbClr val="FFFFE1"/>
                </a:solidFill>
                <a:latin typeface="Arial" charset="0"/>
              </a:rPr>
              <a:t>Московский Государственный Университет имени М. В. Ломоносова</a:t>
            </a:r>
            <a:endParaRPr lang="ru-RU" sz="1800" b="1" dirty="0">
              <a:solidFill>
                <a:srgbClr val="FFFFE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ingingthroughtherain.net/wp-content/uploads/2012/04/Puzzle-piec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276"/>
            <a:ext cx="9144000" cy="633984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xtBox 3"/>
          <p:cNvSpPr txBox="1"/>
          <p:nvPr/>
        </p:nvSpPr>
        <p:spPr>
          <a:xfrm>
            <a:off x="2211394" y="2978968"/>
            <a:ext cx="688009" cy="421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ТФ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87440" y="1965960"/>
            <a:ext cx="688009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ru-RU" sz="2400" b="1" dirty="0" smtClean="0">
                <a:solidFill>
                  <a:srgbClr val="FFFF00"/>
                </a:solidFill>
              </a:rPr>
              <a:t>ТФ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73191" y="3344384"/>
            <a:ext cx="688009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ru-RU" sz="2400" b="1" dirty="0" smtClean="0">
                <a:solidFill>
                  <a:srgbClr val="FFFFE1"/>
                </a:solidFill>
              </a:rPr>
              <a:t>ТФ</a:t>
            </a:r>
            <a:endParaRPr lang="ru-RU" sz="2400" b="1" dirty="0">
              <a:solidFill>
                <a:srgbClr val="FFFFE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2839" y="2296511"/>
            <a:ext cx="688009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ru-RU" sz="2400" b="1" dirty="0" smtClean="0">
                <a:solidFill>
                  <a:srgbClr val="00B050"/>
                </a:solidFill>
              </a:rPr>
              <a:t>ТФ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9549" y="1491410"/>
            <a:ext cx="688009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ru-RU" sz="2400" b="1" dirty="0" smtClean="0">
                <a:solidFill>
                  <a:srgbClr val="FFFFE1"/>
                </a:solidFill>
              </a:rPr>
              <a:t>ТФ</a:t>
            </a:r>
            <a:endParaRPr lang="ru-RU" sz="2400" b="1" dirty="0">
              <a:solidFill>
                <a:srgbClr val="FFFFE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01670" y="288458"/>
            <a:ext cx="688009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ru-RU" sz="2400" b="1" dirty="0" smtClean="0">
                <a:solidFill>
                  <a:srgbClr val="B8F7FE"/>
                </a:solidFill>
              </a:rPr>
              <a:t>ТФ</a:t>
            </a:r>
            <a:endParaRPr lang="ru-RU" sz="2400" b="1" dirty="0">
              <a:solidFill>
                <a:srgbClr val="B8F7F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2786" y="2283153"/>
            <a:ext cx="688009" cy="432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ru-RU" sz="2400" b="1" dirty="0" smtClean="0">
                <a:solidFill>
                  <a:srgbClr val="FFFF00"/>
                </a:solidFill>
              </a:rPr>
              <a:t>ТФ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4170" y="685800"/>
            <a:ext cx="688009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ru-RU" sz="2400" b="1" dirty="0" smtClean="0">
                <a:solidFill>
                  <a:srgbClr val="BEF60A"/>
                </a:solidFill>
              </a:rPr>
              <a:t>ТФ</a:t>
            </a:r>
            <a:endParaRPr lang="ru-RU" sz="2400" b="1" dirty="0">
              <a:solidFill>
                <a:srgbClr val="BEF60A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34075" y="621123"/>
            <a:ext cx="688009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ТФ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18316" y="1106213"/>
            <a:ext cx="688009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ru-RU" sz="2400" b="1" dirty="0" smtClean="0">
                <a:solidFill>
                  <a:srgbClr val="FFFFE1"/>
                </a:solidFill>
              </a:rPr>
              <a:t>ТФ</a:t>
            </a:r>
            <a:endParaRPr lang="ru-RU" sz="2400" b="1" dirty="0">
              <a:solidFill>
                <a:srgbClr val="FFFFE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45070" y="1547648"/>
            <a:ext cx="688009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ru-RU" sz="2400" b="1" dirty="0" smtClean="0">
                <a:solidFill>
                  <a:srgbClr val="B8F7FE"/>
                </a:solidFill>
              </a:rPr>
              <a:t>ТФ</a:t>
            </a:r>
            <a:endParaRPr lang="ru-RU" sz="2400" b="1" dirty="0">
              <a:solidFill>
                <a:srgbClr val="B8F7F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17080" y="2545080"/>
            <a:ext cx="688009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ru-RU" sz="2400" b="1" dirty="0" smtClean="0">
                <a:solidFill>
                  <a:srgbClr val="B8F7FE"/>
                </a:solidFill>
              </a:rPr>
              <a:t>ТФ</a:t>
            </a:r>
            <a:endParaRPr lang="ru-RU" sz="2400" b="1" dirty="0">
              <a:solidFill>
                <a:srgbClr val="B8F7F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59058" y="1003735"/>
            <a:ext cx="688009" cy="432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ru-RU" sz="2400" b="1" dirty="0" smtClean="0">
                <a:solidFill>
                  <a:srgbClr val="FFFF00"/>
                </a:solidFill>
              </a:rPr>
              <a:t>ТФ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844692" y="2706414"/>
            <a:ext cx="145905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FontTx/>
              <a:buNone/>
            </a:pPr>
            <a:r>
              <a:rPr lang="ru-RU" sz="4000" b="1" dirty="0" smtClean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2D2D8A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ОТФ</a:t>
            </a:r>
            <a:endParaRPr lang="ru-RU" sz="4000" b="1" dirty="0">
              <a:ln w="31550" cmpd="sng">
                <a:gradFill>
                  <a:gsLst>
                    <a:gs pos="70000">
                      <a:srgbClr val="2D2D8A">
                        <a:shade val="50000"/>
                        <a:satMod val="190000"/>
                      </a:srgbClr>
                    </a:gs>
                    <a:gs pos="0">
                      <a:srgbClr val="2D2D8A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2D2D8A">
                  <a:tint val="15000"/>
                  <a:satMod val="200000"/>
                </a:srgb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2822028" y="924910"/>
            <a:ext cx="1923400" cy="1466194"/>
          </a:xfrm>
          <a:prstGeom prst="ellipse">
            <a:avLst/>
          </a:prstGeom>
          <a:noFill/>
          <a:ln w="104775" cap="flat" cmpd="sng" algn="ctr">
            <a:solidFill>
              <a:srgbClr val="33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/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889291" y="1521671"/>
            <a:ext cx="1095172" cy="4801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FontTx/>
              <a:buNone/>
            </a:pPr>
            <a:r>
              <a:rPr lang="ru-RU" sz="2800" b="1" spc="50" dirty="0" smtClean="0">
                <a:ln w="12700" cmpd="sng">
                  <a:solidFill>
                    <a:srgbClr val="2D2D8A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2D2D8A">
                    <a:tint val="1000"/>
                  </a:srgbClr>
                </a:solidFill>
                <a:effectLst>
                  <a:glow rad="53100">
                    <a:srgbClr val="2D2D8A">
                      <a:satMod val="180000"/>
                      <a:alpha val="30000"/>
                    </a:srgbClr>
                  </a:glow>
                </a:effectLst>
              </a:rPr>
              <a:t>ОТФ</a:t>
            </a:r>
            <a:endParaRPr lang="ru-RU" sz="2800" b="1" spc="50" dirty="0">
              <a:ln w="12700" cmpd="sng">
                <a:solidFill>
                  <a:srgbClr val="2D2D8A">
                    <a:satMod val="120000"/>
                    <a:shade val="80000"/>
                  </a:srgbClr>
                </a:solidFill>
                <a:prstDash val="solid"/>
              </a:ln>
              <a:solidFill>
                <a:srgbClr val="2D2D8A">
                  <a:tint val="1000"/>
                </a:srgbClr>
              </a:solidFill>
              <a:effectLst>
                <a:glow rad="53100">
                  <a:srgbClr val="2D2D8A">
                    <a:satMod val="180000"/>
                    <a:alpha val="30000"/>
                  </a:srgbClr>
                </a:glow>
              </a:effectLst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656826" y="1255986"/>
            <a:ext cx="1818360" cy="819807"/>
          </a:xfrm>
          <a:prstGeom prst="ellipse">
            <a:avLst/>
          </a:prstGeom>
          <a:noFill/>
          <a:ln w="104775" cap="flat" cmpd="sng" algn="ctr">
            <a:solidFill>
              <a:srgbClr val="33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/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255020" y="59073"/>
            <a:ext cx="3857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ru-RU" sz="4000" b="1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Arial Narrow" pitchFamily="34" charset="0"/>
              </a:rPr>
              <a:t>! </a:t>
            </a:r>
            <a:r>
              <a:rPr lang="ru-RU" sz="2800" b="1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Arial Narrow" pitchFamily="34" charset="0"/>
              </a:rPr>
              <a:t>ОТФ = </a:t>
            </a:r>
            <a:r>
              <a:rPr lang="ru-RU" sz="2800" b="1" cap="all" dirty="0" err="1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Arial Narrow" pitchFamily="34" charset="0"/>
              </a:rPr>
              <a:t>ТФ</a:t>
            </a:r>
            <a:r>
              <a:rPr lang="ru-RU" sz="2000" b="1" cap="all" dirty="0" err="1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Arial Narrow" pitchFamily="34" charset="0"/>
              </a:rPr>
              <a:t>а</a:t>
            </a:r>
            <a:r>
              <a:rPr lang="ru-RU" sz="2800" b="1" cap="all" dirty="0" err="1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Arial Narrow" pitchFamily="34" charset="0"/>
              </a:rPr>
              <a:t>+ТФ</a:t>
            </a:r>
            <a:r>
              <a:rPr lang="ru-RU" sz="2000" b="1" cap="all" dirty="0" err="1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Arial Narrow" pitchFamily="34" charset="0"/>
              </a:rPr>
              <a:t>в</a:t>
            </a:r>
            <a:r>
              <a:rPr lang="ru-RU" sz="2800" b="1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Arial Narrow" pitchFamily="34" charset="0"/>
              </a:rPr>
              <a:t>+...ТФ</a:t>
            </a:r>
            <a:r>
              <a:rPr lang="en-US" sz="2000" b="1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Arial Narrow" pitchFamily="34" charset="0"/>
              </a:rPr>
              <a:t>n</a:t>
            </a:r>
            <a:r>
              <a:rPr lang="ru-RU" sz="2800" b="1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Arial Narrow" pitchFamily="34" charset="0"/>
              </a:rPr>
              <a:t> 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rot="10800000" flipV="1">
            <a:off x="704845" y="4457701"/>
            <a:ext cx="1904999" cy="933450"/>
          </a:xfrm>
          <a:prstGeom prst="rect">
            <a:avLst/>
          </a:prstGeom>
          <a:solidFill>
            <a:schemeClr val="bg1"/>
          </a:solidFill>
        </p:spPr>
        <p:txBody>
          <a:bodyPr wrap="square" anchor="b" anchorCtr="0">
            <a:noAutofit/>
          </a:bodyPr>
          <a:lstStyle/>
          <a:p>
            <a:pPr algn="ctr">
              <a:buFontTx/>
              <a:buNone/>
            </a:pPr>
            <a:r>
              <a:rPr lang="ru-RU" sz="3600" b="1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ОТФ</a:t>
            </a:r>
            <a:endParaRPr lang="ru-RU" sz="3600" dirty="0"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4461639" y="1776260"/>
            <a:ext cx="3909851" cy="2149977"/>
          </a:xfrm>
          <a:prstGeom prst="ellipse">
            <a:avLst/>
          </a:prstGeom>
          <a:noFill/>
          <a:ln w="104775" cap="flat" cmpd="sng" algn="ctr">
            <a:solidFill>
              <a:srgbClr val="BEF6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/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auto">
          <a:xfrm flipV="1">
            <a:off x="0" y="6857999"/>
            <a:ext cx="9144000" cy="457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/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44230" y="5724940"/>
            <a:ext cx="3192659" cy="70236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 anchorCtr="0">
            <a:noAutofit/>
          </a:bodyPr>
          <a:lstStyle/>
          <a:p>
            <a:pPr>
              <a:buFontTx/>
              <a:buNone/>
            </a:pPr>
            <a:r>
              <a:rPr lang="ru-RU" sz="1800" b="1" dirty="0" smtClean="0">
                <a:solidFill>
                  <a:srgbClr val="003399"/>
                </a:solidFill>
                <a:latin typeface="Arial Narrow" pitchFamily="34" charset="0"/>
              </a:rPr>
              <a:t>ТФ - трудовая функция </a:t>
            </a:r>
          </a:p>
          <a:p>
            <a:pPr>
              <a:buFontTx/>
              <a:buNone/>
            </a:pPr>
            <a:r>
              <a:rPr lang="ru-RU" sz="1800" b="1" dirty="0" smtClean="0">
                <a:solidFill>
                  <a:srgbClr val="003399"/>
                </a:solidFill>
                <a:latin typeface="Arial Narrow" pitchFamily="34" charset="0"/>
              </a:rPr>
              <a:t>ОТФ – обобщенная  ТФ</a:t>
            </a:r>
            <a:endParaRPr lang="ru-RU" sz="1800" b="1" dirty="0">
              <a:solidFill>
                <a:srgbClr val="003399"/>
              </a:solidFill>
              <a:latin typeface="Arial Narrow" pitchFamily="34" charset="0"/>
            </a:endParaRPr>
          </a:p>
        </p:txBody>
      </p:sp>
      <p:pic>
        <p:nvPicPr>
          <p:cNvPr id="31" name="Picture 4" descr="http://www.wallpaperslibrary.com/Wallpapers/3D/gold-puzzle-wallpaper-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77792" y="3642675"/>
            <a:ext cx="2045773" cy="1958025"/>
          </a:xfrm>
          <a:prstGeom prst="rect">
            <a:avLst/>
          </a:prstGeom>
          <a:noFill/>
        </p:spPr>
      </p:pic>
      <p:sp>
        <p:nvSpPr>
          <p:cNvPr id="37" name="Прямоугольник 36"/>
          <p:cNvSpPr/>
          <p:nvPr/>
        </p:nvSpPr>
        <p:spPr>
          <a:xfrm rot="10800000" flipV="1">
            <a:off x="-2" y="4127119"/>
            <a:ext cx="3181352" cy="5909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3600" b="1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Цель (задача)</a:t>
            </a:r>
            <a:endParaRPr lang="ru-RU" sz="3600" dirty="0">
              <a:solidFill>
                <a:srgbClr val="00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905574" y="4343400"/>
            <a:ext cx="5238426" cy="120032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r">
              <a:buFontTx/>
              <a:buNone/>
            </a:pPr>
            <a:r>
              <a:rPr lang="ru-RU" sz="3600" b="1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«типовая</a:t>
            </a:r>
            <a:r>
              <a:rPr lang="ru-RU" sz="8000" b="1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ru-RU" sz="3600" b="1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должность»</a:t>
            </a:r>
            <a:endParaRPr lang="ru-RU" sz="3600" b="1" cap="all" dirty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 rot="10800000" flipV="1">
            <a:off x="4286248" y="4130485"/>
            <a:ext cx="4438652" cy="5909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3600" b="1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Функция (</a:t>
            </a:r>
            <a:r>
              <a:rPr lang="ru-RU" sz="3600" b="1" cap="all" dirty="0" err="1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отф</a:t>
            </a:r>
            <a:r>
              <a:rPr lang="ru-RU" sz="3600" b="1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, </a:t>
            </a:r>
            <a:r>
              <a:rPr lang="ru-RU" sz="3600" b="1" cap="all" dirty="0" err="1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тф</a:t>
            </a:r>
            <a:r>
              <a:rPr lang="ru-RU" sz="3600" b="1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)</a:t>
            </a:r>
            <a:endParaRPr lang="ru-RU" sz="3600" dirty="0">
              <a:solidFill>
                <a:srgbClr val="00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18595" y="630488"/>
            <a:ext cx="647934" cy="10895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ru-RU" sz="72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Arial Narrow" pitchFamily="34" charset="0"/>
              </a:rPr>
              <a:t>?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547812" y="751443"/>
            <a:ext cx="2605200" cy="95410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ru-RU" sz="2800" b="1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Arial Narrow" pitchFamily="34" charset="0"/>
              </a:rPr>
              <a:t>должность = </a:t>
            </a:r>
          </a:p>
          <a:p>
            <a:pPr>
              <a:buFontTx/>
              <a:buNone/>
            </a:pPr>
            <a:r>
              <a:rPr lang="ru-RU" sz="2800" b="1" cap="all" dirty="0" err="1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Arial Narrow" pitchFamily="34" charset="0"/>
              </a:rPr>
              <a:t>ТФ</a:t>
            </a:r>
            <a:r>
              <a:rPr lang="ru-RU" sz="2000" b="1" cap="all" dirty="0" err="1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Arial Narrow" pitchFamily="34" charset="0"/>
              </a:rPr>
              <a:t>с</a:t>
            </a:r>
            <a:r>
              <a:rPr lang="ru-RU" sz="2800" b="1" cap="all" dirty="0" err="1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Arial Narrow" pitchFamily="34" charset="0"/>
              </a:rPr>
              <a:t>+ТФ</a:t>
            </a:r>
            <a:r>
              <a:rPr lang="en-US" sz="2000" b="1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Arial Narrow" pitchFamily="34" charset="0"/>
              </a:rPr>
              <a:t>d</a:t>
            </a:r>
            <a:r>
              <a:rPr lang="ru-RU" sz="2800" b="1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Arial Narrow" pitchFamily="34" charset="0"/>
              </a:rPr>
              <a:t>+...ТФ</a:t>
            </a:r>
            <a:r>
              <a:rPr lang="en-US" sz="2000" b="1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Arial Narrow" pitchFamily="34" charset="0"/>
              </a:rPr>
              <a:t>k</a:t>
            </a:r>
            <a:r>
              <a:rPr lang="ru-RU" sz="2800" b="1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Arial Narrow" pitchFamily="34" charset="0"/>
              </a:rPr>
              <a:t> </a:t>
            </a:r>
            <a:endParaRPr lang="ru-RU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99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446884"/>
            <a:ext cx="9144000" cy="954107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2800" b="1" dirty="0" smtClean="0">
                <a:solidFill>
                  <a:prstClr val="white"/>
                </a:solidFill>
                <a:latin typeface="Arial" charset="0"/>
              </a:rPr>
              <a:t>Уровни квалификации </a:t>
            </a:r>
          </a:p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2800" b="1" dirty="0" smtClean="0">
                <a:solidFill>
                  <a:prstClr val="white"/>
                </a:solidFill>
                <a:latin typeface="Arial" charset="0"/>
              </a:rPr>
              <a:t>в профессиональных стандартах</a:t>
            </a:r>
            <a:endParaRPr lang="ru-RU" sz="2800" b="1" dirty="0">
              <a:solidFill>
                <a:prstClr val="white"/>
              </a:solidFill>
              <a:latin typeface="Arial" charset="0"/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755576" y="1397000"/>
          <a:ext cx="7776864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92183121"/>
      </p:ext>
    </p:extLst>
  </p:cSld>
  <p:clrMapOvr>
    <a:masterClrMapping/>
  </p:clrMapOvr>
  <p:transition spd="med">
    <p:split orient="vert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82073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Полномочия </a:t>
            </a:r>
            <a:r>
              <a:rPr lang="ru-RU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ответственность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250032"/>
            <a:ext cx="8253412" cy="42672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ct val="30000"/>
              </a:spcAft>
              <a:buFont typeface="Wingdings" pitchFamily="2" charset="2"/>
              <a:buNone/>
            </a:pP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Определяет общую компетенцию работника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Связана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90000"/>
              </a:lnSpc>
              <a:spcAft>
                <a:spcPct val="10000"/>
              </a:spcAft>
              <a:buFont typeface="Wingdings" pitchFamily="2" charset="2"/>
              <a:buChar char="q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с масштабом деятельности, </a:t>
            </a:r>
          </a:p>
          <a:p>
            <a:pPr>
              <a:lnSpc>
                <a:spcPct val="90000"/>
              </a:lnSpc>
              <a:spcAft>
                <a:spcPct val="10000"/>
              </a:spcAft>
              <a:buFont typeface="Wingdings" pitchFamily="2" charset="2"/>
              <a:buChar char="q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ценой возможной ошибки, ее социальными, экологическими,      экономическими и др. последствиями</a:t>
            </a:r>
          </a:p>
          <a:p>
            <a:pPr>
              <a:lnSpc>
                <a:spcPct val="90000"/>
              </a:lnSpc>
              <a:spcAft>
                <a:spcPct val="50000"/>
              </a:spcAft>
              <a:buFont typeface="Wingdings" pitchFamily="2" charset="2"/>
              <a:buChar char="q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полнотой реализации в профессиональной деятельности основных функций руководства (целеполагание, организация, контроль, мотивация исполнителей)</a:t>
            </a:r>
          </a:p>
          <a:p>
            <a:pPr>
              <a:lnSpc>
                <a:spcPct val="85000"/>
              </a:lnSpc>
              <a:buFont typeface="Wingdings" pitchFamily="2" charset="2"/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Имеет 3 основных степени проявления: </a:t>
            </a:r>
          </a:p>
          <a:p>
            <a:pPr>
              <a:lnSpc>
                <a:spcPct val="85000"/>
              </a:lnSpc>
              <a:buFont typeface="Wingdings" pitchFamily="2" charset="2"/>
              <a:buChar char="§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деятельность под руководством, </a:t>
            </a:r>
          </a:p>
          <a:p>
            <a:pPr>
              <a:lnSpc>
                <a:spcPct val="85000"/>
              </a:lnSpc>
              <a:buFont typeface="Wingdings" pitchFamily="2" charset="2"/>
              <a:buChar char="§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самостоятельная исполнительская деятельность</a:t>
            </a:r>
          </a:p>
          <a:p>
            <a:pPr>
              <a:lnSpc>
                <a:spcPct val="70000"/>
              </a:lnSpc>
              <a:buFont typeface="Wingdings" pitchFamily="2" charset="2"/>
              <a:buChar char="§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руководство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другими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898323" y="6276668"/>
            <a:ext cx="1161826" cy="365125"/>
          </a:xfrm>
        </p:spPr>
        <p:txBody>
          <a:bodyPr/>
          <a:lstStyle/>
          <a:p>
            <a:fld id="{DF205B2B-D5CE-4A98-B69A-72973CB2DDBA}" type="slidenum">
              <a:rPr lang="ru-RU" smtClean="0">
                <a:solidFill>
                  <a:srgbClr val="1F497D"/>
                </a:solidFill>
              </a:rPr>
              <a:pPr/>
              <a:t>12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248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001000" cy="79216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Характер умений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2566814"/>
            <a:ext cx="8001000" cy="42465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Зависит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от следующих особенностей профессиональной деятельности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Aft>
                <a:spcPct val="10000"/>
              </a:spcAft>
              <a:buFont typeface="Wingdings" pitchFamily="2" charset="2"/>
              <a:buChar char="q"/>
            </a:pP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вариативности </a:t>
            </a:r>
            <a:r>
              <a:rPr lang="ru-RU" dirty="0">
                <a:latin typeface="Arial" pitchFamily="34" charset="0"/>
                <a:cs typeface="Arial" pitchFamily="34" charset="0"/>
              </a:rPr>
              <a:t>способов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решения профессиональных </a:t>
            </a:r>
            <a:r>
              <a:rPr lang="ru-RU" dirty="0">
                <a:latin typeface="Arial" pitchFamily="34" charset="0"/>
                <a:cs typeface="Arial" pitchFamily="34" charset="0"/>
              </a:rPr>
              <a:t>задач, необходимости выбора или разработки этих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способов</a:t>
            </a:r>
          </a:p>
          <a:p>
            <a:pPr>
              <a:lnSpc>
                <a:spcPct val="90000"/>
              </a:lnSpc>
              <a:spcAft>
                <a:spcPct val="10000"/>
              </a:spcAft>
              <a:buFont typeface="Wingdings" pitchFamily="2" charset="2"/>
              <a:buChar char="q"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ru-RU" dirty="0">
                <a:latin typeface="Arial" pitchFamily="34" charset="0"/>
                <a:cs typeface="Arial" pitchFamily="34" charset="0"/>
              </a:rPr>
              <a:t>степени неопределённости рабочей ситуации и непредсказуемости ее развития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05B2B-D5CE-4A98-B69A-72973CB2DDBA}" type="slidenum">
              <a:rPr lang="ru-RU" smtClean="0">
                <a:solidFill>
                  <a:srgbClr val="1F497D"/>
                </a:solidFill>
              </a:rPr>
              <a:pPr/>
              <a:t>13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279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96361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Характер знаний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916113"/>
            <a:ext cx="8001000" cy="4103687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Aft>
                <a:spcPct val="30000"/>
              </a:spcAft>
              <a:buFont typeface="Wingdings" pitchFamily="2" charset="2"/>
              <a:buNone/>
            </a:pPr>
            <a:endParaRPr lang="ru-RU" sz="1800" dirty="0"/>
          </a:p>
          <a:p>
            <a:pPr>
              <a:lnSpc>
                <a:spcPct val="90000"/>
              </a:lnSpc>
              <a:spcAft>
                <a:spcPct val="10000"/>
              </a:spcAft>
              <a:buFont typeface="Wingdings" pitchFamily="2" charset="2"/>
              <a:buNone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Зависит от следующих особенностей профессиональной деятельности: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Aft>
                <a:spcPct val="10000"/>
              </a:spcAft>
              <a:buFont typeface="Wingdings" pitchFamily="2" charset="2"/>
              <a:buNone/>
            </a:pP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ru-RU" dirty="0">
                <a:latin typeface="Arial" pitchFamily="34" charset="0"/>
                <a:cs typeface="Arial" pitchFamily="34" charset="0"/>
              </a:rPr>
              <a:t>объём и сложность используемой информации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Aft>
                <a:spcPct val="10000"/>
              </a:spcAft>
              <a:buFont typeface="Wingdings" pitchFamily="2" charset="2"/>
              <a:buChar char="q"/>
            </a:pPr>
            <a:r>
              <a:rPr lang="ru-RU" dirty="0" err="1">
                <a:latin typeface="Arial" pitchFamily="34" charset="0"/>
                <a:cs typeface="Arial" pitchFamily="34" charset="0"/>
              </a:rPr>
              <a:t>инновационность</a:t>
            </a:r>
            <a:r>
              <a:rPr lang="ru-RU" dirty="0">
                <a:latin typeface="Arial" pitchFamily="34" charset="0"/>
                <a:cs typeface="Arial" pitchFamily="34" charset="0"/>
              </a:rPr>
              <a:t> знаний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lnSpc>
                <a:spcPct val="90000"/>
              </a:lnSpc>
              <a:spcAft>
                <a:spcPct val="10000"/>
              </a:spcAft>
              <a:buFont typeface="Wingdings" pitchFamily="2" charset="2"/>
              <a:buChar char="q"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Aft>
                <a:spcPct val="10000"/>
              </a:spcAft>
              <a:buFont typeface="Wingdings" pitchFamily="2" charset="2"/>
              <a:buChar char="q"/>
            </a:pPr>
            <a:r>
              <a:rPr lang="ru-RU" dirty="0">
                <a:latin typeface="Arial" pitchFamily="34" charset="0"/>
                <a:cs typeface="Arial" pitchFamily="34" charset="0"/>
              </a:rPr>
              <a:t>степень их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абстрактности </a:t>
            </a:r>
            <a:r>
              <a:rPr lang="ru-RU" dirty="0">
                <a:latin typeface="Arial" pitchFamily="34" charset="0"/>
                <a:cs typeface="Arial" pitchFamily="34" charset="0"/>
              </a:rPr>
              <a:t>(соотношения теоретических и практических знаний)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18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05B2B-D5CE-4A98-B69A-72973CB2DDBA}" type="slidenum">
              <a:rPr lang="ru-RU" smtClean="0">
                <a:solidFill>
                  <a:srgbClr val="1F497D"/>
                </a:solidFill>
              </a:rPr>
              <a:pPr/>
              <a:t>14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128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-39688"/>
            <a:ext cx="8940800" cy="7985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r>
              <a:rPr lang="ru-RU" sz="2600" b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СТУПЕНИ ОБРАЗОВАНИЯ </a:t>
            </a:r>
            <a:br>
              <a:rPr lang="ru-RU" sz="2600" b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600" b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УРОВНИ КВАЛИФИКАЦИИ ПО НРК РФ</a:t>
            </a:r>
          </a:p>
        </p:txBody>
      </p:sp>
      <p:sp>
        <p:nvSpPr>
          <p:cNvPr id="253955" name="Rectangle 3"/>
          <p:cNvSpPr>
            <a:spLocks noChangeArrowheads="1"/>
          </p:cNvSpPr>
          <p:nvPr/>
        </p:nvSpPr>
        <p:spPr bwMode="auto">
          <a:xfrm>
            <a:off x="0" y="-39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3956" name="AutoShape 4"/>
          <p:cNvSpPr>
            <a:spLocks noChangeAspect="1" noChangeArrowheads="1" noTextEdit="1"/>
          </p:cNvSpPr>
          <p:nvPr/>
        </p:nvSpPr>
        <p:spPr bwMode="auto">
          <a:xfrm>
            <a:off x="904875" y="1484313"/>
            <a:ext cx="7627938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3957" name="Rectangle 5"/>
          <p:cNvSpPr>
            <a:spLocks noChangeArrowheads="1"/>
          </p:cNvSpPr>
          <p:nvPr/>
        </p:nvSpPr>
        <p:spPr bwMode="auto">
          <a:xfrm>
            <a:off x="1190313" y="1122363"/>
            <a:ext cx="7053262" cy="4405312"/>
          </a:xfrm>
          <a:prstGeom prst="rect">
            <a:avLst/>
          </a:prstGeom>
          <a:solidFill>
            <a:srgbClr val="FFFFFF"/>
          </a:solidFill>
          <a:ln w="0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3958" name="Rectangle 6"/>
          <p:cNvSpPr>
            <a:spLocks noChangeArrowheads="1"/>
          </p:cNvSpPr>
          <p:nvPr/>
        </p:nvSpPr>
        <p:spPr bwMode="auto">
          <a:xfrm>
            <a:off x="1184275" y="1152525"/>
            <a:ext cx="7727950" cy="497681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3960" name="Rectangle 8"/>
          <p:cNvSpPr>
            <a:spLocks noChangeArrowheads="1"/>
          </p:cNvSpPr>
          <p:nvPr/>
        </p:nvSpPr>
        <p:spPr bwMode="auto">
          <a:xfrm>
            <a:off x="2141538" y="1373188"/>
            <a:ext cx="61214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3961" name="Line 9"/>
          <p:cNvSpPr>
            <a:spLocks noChangeShapeType="1"/>
          </p:cNvSpPr>
          <p:nvPr/>
        </p:nvSpPr>
        <p:spPr bwMode="auto">
          <a:xfrm>
            <a:off x="2141538" y="5068888"/>
            <a:ext cx="61214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3962" name="Line 10"/>
          <p:cNvSpPr>
            <a:spLocks noChangeShapeType="1"/>
          </p:cNvSpPr>
          <p:nvPr/>
        </p:nvSpPr>
        <p:spPr bwMode="auto">
          <a:xfrm>
            <a:off x="2141538" y="4660900"/>
            <a:ext cx="6121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3963" name="Line 11"/>
          <p:cNvSpPr>
            <a:spLocks noChangeShapeType="1"/>
          </p:cNvSpPr>
          <p:nvPr/>
        </p:nvSpPr>
        <p:spPr bwMode="auto">
          <a:xfrm>
            <a:off x="2141538" y="4252913"/>
            <a:ext cx="6121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3964" name="Line 12"/>
          <p:cNvSpPr>
            <a:spLocks noChangeShapeType="1"/>
          </p:cNvSpPr>
          <p:nvPr/>
        </p:nvSpPr>
        <p:spPr bwMode="auto">
          <a:xfrm>
            <a:off x="2141538" y="3832225"/>
            <a:ext cx="6121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3965" name="Line 13"/>
          <p:cNvSpPr>
            <a:spLocks noChangeShapeType="1"/>
          </p:cNvSpPr>
          <p:nvPr/>
        </p:nvSpPr>
        <p:spPr bwMode="auto">
          <a:xfrm>
            <a:off x="2141538" y="3425825"/>
            <a:ext cx="6121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3966" name="Line 14"/>
          <p:cNvSpPr>
            <a:spLocks noChangeShapeType="1"/>
          </p:cNvSpPr>
          <p:nvPr/>
        </p:nvSpPr>
        <p:spPr bwMode="auto">
          <a:xfrm>
            <a:off x="2141538" y="3016250"/>
            <a:ext cx="61214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3967" name="Line 15"/>
          <p:cNvSpPr>
            <a:spLocks noChangeShapeType="1"/>
          </p:cNvSpPr>
          <p:nvPr/>
        </p:nvSpPr>
        <p:spPr bwMode="auto">
          <a:xfrm>
            <a:off x="2141538" y="2609850"/>
            <a:ext cx="6121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3968" name="Line 16"/>
          <p:cNvSpPr>
            <a:spLocks noChangeShapeType="1"/>
          </p:cNvSpPr>
          <p:nvPr/>
        </p:nvSpPr>
        <p:spPr bwMode="auto">
          <a:xfrm>
            <a:off x="2141538" y="2189163"/>
            <a:ext cx="6121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3969" name="Line 17"/>
          <p:cNvSpPr>
            <a:spLocks noChangeShapeType="1"/>
          </p:cNvSpPr>
          <p:nvPr/>
        </p:nvSpPr>
        <p:spPr bwMode="auto">
          <a:xfrm>
            <a:off x="2141538" y="1779588"/>
            <a:ext cx="6121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3970" name="Line 18"/>
          <p:cNvSpPr>
            <a:spLocks noChangeShapeType="1"/>
          </p:cNvSpPr>
          <p:nvPr/>
        </p:nvSpPr>
        <p:spPr bwMode="auto">
          <a:xfrm>
            <a:off x="2141538" y="1373188"/>
            <a:ext cx="6121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3971" name="Line 19"/>
          <p:cNvSpPr>
            <a:spLocks noChangeShapeType="1"/>
          </p:cNvSpPr>
          <p:nvPr/>
        </p:nvSpPr>
        <p:spPr bwMode="auto">
          <a:xfrm>
            <a:off x="2814638" y="1373188"/>
            <a:ext cx="3175" cy="3695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3972" name="Line 20"/>
          <p:cNvSpPr>
            <a:spLocks noChangeShapeType="1"/>
          </p:cNvSpPr>
          <p:nvPr/>
        </p:nvSpPr>
        <p:spPr bwMode="auto">
          <a:xfrm>
            <a:off x="3506788" y="1373188"/>
            <a:ext cx="3175" cy="3695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3973" name="Line 21"/>
          <p:cNvSpPr>
            <a:spLocks noChangeShapeType="1"/>
          </p:cNvSpPr>
          <p:nvPr/>
        </p:nvSpPr>
        <p:spPr bwMode="auto">
          <a:xfrm>
            <a:off x="4181475" y="1373188"/>
            <a:ext cx="1588" cy="3695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3974" name="Line 22"/>
          <p:cNvSpPr>
            <a:spLocks noChangeShapeType="1"/>
          </p:cNvSpPr>
          <p:nvPr/>
        </p:nvSpPr>
        <p:spPr bwMode="auto">
          <a:xfrm>
            <a:off x="4857750" y="1373188"/>
            <a:ext cx="0" cy="3695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3975" name="Line 23"/>
          <p:cNvSpPr>
            <a:spLocks noChangeShapeType="1"/>
          </p:cNvSpPr>
          <p:nvPr/>
        </p:nvSpPr>
        <p:spPr bwMode="auto">
          <a:xfrm>
            <a:off x="5548313" y="1373188"/>
            <a:ext cx="1587" cy="3695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3976" name="Line 24"/>
          <p:cNvSpPr>
            <a:spLocks noChangeShapeType="1"/>
          </p:cNvSpPr>
          <p:nvPr/>
        </p:nvSpPr>
        <p:spPr bwMode="auto">
          <a:xfrm>
            <a:off x="6223000" y="1373188"/>
            <a:ext cx="1588" cy="3695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3977" name="Line 25"/>
          <p:cNvSpPr>
            <a:spLocks noChangeShapeType="1"/>
          </p:cNvSpPr>
          <p:nvPr/>
        </p:nvSpPr>
        <p:spPr bwMode="auto">
          <a:xfrm>
            <a:off x="6896100" y="1373188"/>
            <a:ext cx="1588" cy="3695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3978" name="Line 26"/>
          <p:cNvSpPr>
            <a:spLocks noChangeShapeType="1"/>
          </p:cNvSpPr>
          <p:nvPr/>
        </p:nvSpPr>
        <p:spPr bwMode="auto">
          <a:xfrm>
            <a:off x="7588250" y="1373188"/>
            <a:ext cx="1588" cy="3695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3979" name="Line 27"/>
          <p:cNvSpPr>
            <a:spLocks noChangeShapeType="1"/>
          </p:cNvSpPr>
          <p:nvPr/>
        </p:nvSpPr>
        <p:spPr bwMode="auto">
          <a:xfrm>
            <a:off x="8262938" y="1373188"/>
            <a:ext cx="3175" cy="3695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3980" name="Rectangle 28"/>
          <p:cNvSpPr>
            <a:spLocks noChangeArrowheads="1"/>
          </p:cNvSpPr>
          <p:nvPr/>
        </p:nvSpPr>
        <p:spPr bwMode="auto">
          <a:xfrm>
            <a:off x="2141538" y="1373188"/>
            <a:ext cx="6121400" cy="3695700"/>
          </a:xfrm>
          <a:prstGeom prst="rect">
            <a:avLst/>
          </a:prstGeom>
          <a:noFill/>
          <a:ln w="15875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3981" name="Line 29"/>
          <p:cNvSpPr>
            <a:spLocks noChangeShapeType="1"/>
          </p:cNvSpPr>
          <p:nvPr/>
        </p:nvSpPr>
        <p:spPr bwMode="auto">
          <a:xfrm>
            <a:off x="2141538" y="1373188"/>
            <a:ext cx="1587" cy="3695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3982" name="Line 30"/>
          <p:cNvSpPr>
            <a:spLocks noChangeShapeType="1"/>
          </p:cNvSpPr>
          <p:nvPr/>
        </p:nvSpPr>
        <p:spPr bwMode="auto">
          <a:xfrm>
            <a:off x="2092325" y="5068888"/>
            <a:ext cx="4921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3983" name="Line 31"/>
          <p:cNvSpPr>
            <a:spLocks noChangeShapeType="1"/>
          </p:cNvSpPr>
          <p:nvPr/>
        </p:nvSpPr>
        <p:spPr bwMode="auto">
          <a:xfrm>
            <a:off x="2092325" y="4660900"/>
            <a:ext cx="492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3984" name="Line 32"/>
          <p:cNvSpPr>
            <a:spLocks noChangeShapeType="1"/>
          </p:cNvSpPr>
          <p:nvPr/>
        </p:nvSpPr>
        <p:spPr bwMode="auto">
          <a:xfrm>
            <a:off x="2092325" y="4252913"/>
            <a:ext cx="492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3985" name="Line 33"/>
          <p:cNvSpPr>
            <a:spLocks noChangeShapeType="1"/>
          </p:cNvSpPr>
          <p:nvPr/>
        </p:nvSpPr>
        <p:spPr bwMode="auto">
          <a:xfrm>
            <a:off x="2092325" y="3832225"/>
            <a:ext cx="492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3986" name="Line 34"/>
          <p:cNvSpPr>
            <a:spLocks noChangeShapeType="1"/>
          </p:cNvSpPr>
          <p:nvPr/>
        </p:nvSpPr>
        <p:spPr bwMode="auto">
          <a:xfrm>
            <a:off x="2092325" y="3425825"/>
            <a:ext cx="492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3987" name="Line 35"/>
          <p:cNvSpPr>
            <a:spLocks noChangeShapeType="1"/>
          </p:cNvSpPr>
          <p:nvPr/>
        </p:nvSpPr>
        <p:spPr bwMode="auto">
          <a:xfrm>
            <a:off x="2092325" y="3016250"/>
            <a:ext cx="4921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3988" name="Line 36"/>
          <p:cNvSpPr>
            <a:spLocks noChangeShapeType="1"/>
          </p:cNvSpPr>
          <p:nvPr/>
        </p:nvSpPr>
        <p:spPr bwMode="auto">
          <a:xfrm>
            <a:off x="2092325" y="2609850"/>
            <a:ext cx="492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3989" name="Line 37"/>
          <p:cNvSpPr>
            <a:spLocks noChangeShapeType="1"/>
          </p:cNvSpPr>
          <p:nvPr/>
        </p:nvSpPr>
        <p:spPr bwMode="auto">
          <a:xfrm>
            <a:off x="2092325" y="2189163"/>
            <a:ext cx="492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3990" name="Line 38"/>
          <p:cNvSpPr>
            <a:spLocks noChangeShapeType="1"/>
          </p:cNvSpPr>
          <p:nvPr/>
        </p:nvSpPr>
        <p:spPr bwMode="auto">
          <a:xfrm>
            <a:off x="2092325" y="1779588"/>
            <a:ext cx="492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3991" name="Line 39"/>
          <p:cNvSpPr>
            <a:spLocks noChangeShapeType="1"/>
          </p:cNvSpPr>
          <p:nvPr/>
        </p:nvSpPr>
        <p:spPr bwMode="auto">
          <a:xfrm>
            <a:off x="2092325" y="1373188"/>
            <a:ext cx="492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3992" name="Freeform 40"/>
          <p:cNvSpPr>
            <a:spLocks/>
          </p:cNvSpPr>
          <p:nvPr/>
        </p:nvSpPr>
        <p:spPr bwMode="auto">
          <a:xfrm>
            <a:off x="2141538" y="1373188"/>
            <a:ext cx="6121400" cy="3695700"/>
          </a:xfrm>
          <a:custGeom>
            <a:avLst/>
            <a:gdLst>
              <a:gd name="T0" fmla="*/ 0 w 372"/>
              <a:gd name="T1" fmla="*/ 272 h 272"/>
              <a:gd name="T2" fmla="*/ 21 w 372"/>
              <a:gd name="T3" fmla="*/ 257 h 272"/>
              <a:gd name="T4" fmla="*/ 41 w 372"/>
              <a:gd name="T5" fmla="*/ 242 h 272"/>
              <a:gd name="T6" fmla="*/ 62 w 372"/>
              <a:gd name="T7" fmla="*/ 227 h 272"/>
              <a:gd name="T8" fmla="*/ 83 w 372"/>
              <a:gd name="T9" fmla="*/ 212 h 272"/>
              <a:gd name="T10" fmla="*/ 103 w 372"/>
              <a:gd name="T11" fmla="*/ 196 h 272"/>
              <a:gd name="T12" fmla="*/ 124 w 372"/>
              <a:gd name="T13" fmla="*/ 181 h 272"/>
              <a:gd name="T14" fmla="*/ 145 w 372"/>
              <a:gd name="T15" fmla="*/ 166 h 272"/>
              <a:gd name="T16" fmla="*/ 165 w 372"/>
              <a:gd name="T17" fmla="*/ 151 h 272"/>
              <a:gd name="T18" fmla="*/ 186 w 372"/>
              <a:gd name="T19" fmla="*/ 136 h 272"/>
              <a:gd name="T20" fmla="*/ 207 w 372"/>
              <a:gd name="T21" fmla="*/ 121 h 272"/>
              <a:gd name="T22" fmla="*/ 227 w 372"/>
              <a:gd name="T23" fmla="*/ 106 h 272"/>
              <a:gd name="T24" fmla="*/ 248 w 372"/>
              <a:gd name="T25" fmla="*/ 91 h 272"/>
              <a:gd name="T26" fmla="*/ 269 w 372"/>
              <a:gd name="T27" fmla="*/ 76 h 272"/>
              <a:gd name="T28" fmla="*/ 289 w 372"/>
              <a:gd name="T29" fmla="*/ 60 h 272"/>
              <a:gd name="T30" fmla="*/ 310 w 372"/>
              <a:gd name="T31" fmla="*/ 45 h 272"/>
              <a:gd name="T32" fmla="*/ 331 w 372"/>
              <a:gd name="T33" fmla="*/ 30 h 272"/>
              <a:gd name="T34" fmla="*/ 351 w 372"/>
              <a:gd name="T35" fmla="*/ 15 h 272"/>
              <a:gd name="T36" fmla="*/ 372 w 372"/>
              <a:gd name="T37" fmla="*/ 0 h 27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72"/>
              <a:gd name="T58" fmla="*/ 0 h 272"/>
              <a:gd name="T59" fmla="*/ 372 w 372"/>
              <a:gd name="T60" fmla="*/ 272 h 27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72" h="272">
                <a:moveTo>
                  <a:pt x="0" y="272"/>
                </a:moveTo>
                <a:lnTo>
                  <a:pt x="21" y="257"/>
                </a:lnTo>
                <a:lnTo>
                  <a:pt x="41" y="242"/>
                </a:lnTo>
                <a:lnTo>
                  <a:pt x="62" y="227"/>
                </a:lnTo>
                <a:lnTo>
                  <a:pt x="83" y="212"/>
                </a:lnTo>
                <a:lnTo>
                  <a:pt x="103" y="196"/>
                </a:lnTo>
                <a:lnTo>
                  <a:pt x="124" y="181"/>
                </a:lnTo>
                <a:lnTo>
                  <a:pt x="145" y="166"/>
                </a:lnTo>
                <a:lnTo>
                  <a:pt x="165" y="151"/>
                </a:lnTo>
                <a:lnTo>
                  <a:pt x="186" y="136"/>
                </a:lnTo>
                <a:lnTo>
                  <a:pt x="207" y="121"/>
                </a:lnTo>
                <a:lnTo>
                  <a:pt x="227" y="106"/>
                </a:lnTo>
                <a:lnTo>
                  <a:pt x="248" y="91"/>
                </a:lnTo>
                <a:lnTo>
                  <a:pt x="269" y="76"/>
                </a:lnTo>
                <a:lnTo>
                  <a:pt x="289" y="60"/>
                </a:lnTo>
                <a:lnTo>
                  <a:pt x="310" y="45"/>
                </a:lnTo>
                <a:lnTo>
                  <a:pt x="331" y="30"/>
                </a:lnTo>
                <a:lnTo>
                  <a:pt x="351" y="15"/>
                </a:lnTo>
                <a:lnTo>
                  <a:pt x="372" y="0"/>
                </a:lnTo>
              </a:path>
            </a:pathLst>
          </a:custGeom>
          <a:noFill/>
          <a:ln w="158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3993" name="Freeform 41"/>
          <p:cNvSpPr>
            <a:spLocks/>
          </p:cNvSpPr>
          <p:nvPr/>
        </p:nvSpPr>
        <p:spPr bwMode="auto">
          <a:xfrm>
            <a:off x="2092325" y="5027613"/>
            <a:ext cx="96838" cy="82550"/>
          </a:xfrm>
          <a:custGeom>
            <a:avLst/>
            <a:gdLst>
              <a:gd name="T0" fmla="*/ 30 w 61"/>
              <a:gd name="T1" fmla="*/ 0 h 49"/>
              <a:gd name="T2" fmla="*/ 61 w 61"/>
              <a:gd name="T3" fmla="*/ 25 h 49"/>
              <a:gd name="T4" fmla="*/ 30 w 61"/>
              <a:gd name="T5" fmla="*/ 49 h 49"/>
              <a:gd name="T6" fmla="*/ 0 w 61"/>
              <a:gd name="T7" fmla="*/ 25 h 49"/>
              <a:gd name="T8" fmla="*/ 30 w 61"/>
              <a:gd name="T9" fmla="*/ 0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"/>
              <a:gd name="T16" fmla="*/ 0 h 49"/>
              <a:gd name="T17" fmla="*/ 61 w 61"/>
              <a:gd name="T18" fmla="*/ 49 h 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" h="49">
                <a:moveTo>
                  <a:pt x="30" y="0"/>
                </a:moveTo>
                <a:lnTo>
                  <a:pt x="61" y="25"/>
                </a:lnTo>
                <a:lnTo>
                  <a:pt x="30" y="49"/>
                </a:lnTo>
                <a:lnTo>
                  <a:pt x="0" y="25"/>
                </a:lnTo>
                <a:lnTo>
                  <a:pt x="30" y="0"/>
                </a:lnTo>
                <a:close/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3994" name="Freeform 42"/>
          <p:cNvSpPr>
            <a:spLocks/>
          </p:cNvSpPr>
          <p:nvPr/>
        </p:nvSpPr>
        <p:spPr bwMode="auto">
          <a:xfrm>
            <a:off x="2765425" y="4621213"/>
            <a:ext cx="101600" cy="80962"/>
          </a:xfrm>
          <a:custGeom>
            <a:avLst/>
            <a:gdLst>
              <a:gd name="T0" fmla="*/ 31 w 62"/>
              <a:gd name="T1" fmla="*/ 0 h 49"/>
              <a:gd name="T2" fmla="*/ 62 w 62"/>
              <a:gd name="T3" fmla="*/ 24 h 49"/>
              <a:gd name="T4" fmla="*/ 31 w 62"/>
              <a:gd name="T5" fmla="*/ 49 h 49"/>
              <a:gd name="T6" fmla="*/ 0 w 62"/>
              <a:gd name="T7" fmla="*/ 24 h 49"/>
              <a:gd name="T8" fmla="*/ 31 w 62"/>
              <a:gd name="T9" fmla="*/ 0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"/>
              <a:gd name="T16" fmla="*/ 0 h 49"/>
              <a:gd name="T17" fmla="*/ 62 w 62"/>
              <a:gd name="T18" fmla="*/ 49 h 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" h="49">
                <a:moveTo>
                  <a:pt x="31" y="0"/>
                </a:moveTo>
                <a:lnTo>
                  <a:pt x="62" y="24"/>
                </a:lnTo>
                <a:lnTo>
                  <a:pt x="31" y="49"/>
                </a:lnTo>
                <a:lnTo>
                  <a:pt x="0" y="24"/>
                </a:lnTo>
                <a:lnTo>
                  <a:pt x="31" y="0"/>
                </a:lnTo>
                <a:close/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3995" name="Freeform 43"/>
          <p:cNvSpPr>
            <a:spLocks/>
          </p:cNvSpPr>
          <p:nvPr/>
        </p:nvSpPr>
        <p:spPr bwMode="auto">
          <a:xfrm>
            <a:off x="3457575" y="4213225"/>
            <a:ext cx="100013" cy="79375"/>
          </a:xfrm>
          <a:custGeom>
            <a:avLst/>
            <a:gdLst>
              <a:gd name="T0" fmla="*/ 31 w 62"/>
              <a:gd name="T1" fmla="*/ 0 h 48"/>
              <a:gd name="T2" fmla="*/ 62 w 62"/>
              <a:gd name="T3" fmla="*/ 24 h 48"/>
              <a:gd name="T4" fmla="*/ 31 w 62"/>
              <a:gd name="T5" fmla="*/ 48 h 48"/>
              <a:gd name="T6" fmla="*/ 0 w 62"/>
              <a:gd name="T7" fmla="*/ 24 h 48"/>
              <a:gd name="T8" fmla="*/ 31 w 62"/>
              <a:gd name="T9" fmla="*/ 0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"/>
              <a:gd name="T16" fmla="*/ 0 h 48"/>
              <a:gd name="T17" fmla="*/ 62 w 62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" h="48">
                <a:moveTo>
                  <a:pt x="31" y="0"/>
                </a:moveTo>
                <a:lnTo>
                  <a:pt x="62" y="24"/>
                </a:lnTo>
                <a:lnTo>
                  <a:pt x="31" y="48"/>
                </a:lnTo>
                <a:lnTo>
                  <a:pt x="0" y="24"/>
                </a:lnTo>
                <a:lnTo>
                  <a:pt x="31" y="0"/>
                </a:lnTo>
                <a:close/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3996" name="Freeform 44"/>
          <p:cNvSpPr>
            <a:spLocks/>
          </p:cNvSpPr>
          <p:nvPr/>
        </p:nvSpPr>
        <p:spPr bwMode="auto">
          <a:xfrm>
            <a:off x="4132263" y="3790950"/>
            <a:ext cx="98425" cy="80963"/>
          </a:xfrm>
          <a:custGeom>
            <a:avLst/>
            <a:gdLst>
              <a:gd name="T0" fmla="*/ 31 w 61"/>
              <a:gd name="T1" fmla="*/ 0 h 49"/>
              <a:gd name="T2" fmla="*/ 61 w 61"/>
              <a:gd name="T3" fmla="*/ 25 h 49"/>
              <a:gd name="T4" fmla="*/ 31 w 61"/>
              <a:gd name="T5" fmla="*/ 49 h 49"/>
              <a:gd name="T6" fmla="*/ 0 w 61"/>
              <a:gd name="T7" fmla="*/ 25 h 49"/>
              <a:gd name="T8" fmla="*/ 31 w 61"/>
              <a:gd name="T9" fmla="*/ 0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"/>
              <a:gd name="T16" fmla="*/ 0 h 49"/>
              <a:gd name="T17" fmla="*/ 61 w 61"/>
              <a:gd name="T18" fmla="*/ 49 h 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" h="49">
                <a:moveTo>
                  <a:pt x="31" y="0"/>
                </a:moveTo>
                <a:lnTo>
                  <a:pt x="61" y="25"/>
                </a:lnTo>
                <a:lnTo>
                  <a:pt x="31" y="49"/>
                </a:lnTo>
                <a:lnTo>
                  <a:pt x="0" y="25"/>
                </a:lnTo>
                <a:lnTo>
                  <a:pt x="31" y="0"/>
                </a:lnTo>
                <a:close/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3997" name="Freeform 45"/>
          <p:cNvSpPr>
            <a:spLocks/>
          </p:cNvSpPr>
          <p:nvPr/>
        </p:nvSpPr>
        <p:spPr bwMode="auto">
          <a:xfrm>
            <a:off x="4805363" y="3382963"/>
            <a:ext cx="100012" cy="82550"/>
          </a:xfrm>
          <a:custGeom>
            <a:avLst/>
            <a:gdLst>
              <a:gd name="T0" fmla="*/ 31 w 62"/>
              <a:gd name="T1" fmla="*/ 0 h 49"/>
              <a:gd name="T2" fmla="*/ 62 w 62"/>
              <a:gd name="T3" fmla="*/ 25 h 49"/>
              <a:gd name="T4" fmla="*/ 31 w 62"/>
              <a:gd name="T5" fmla="*/ 49 h 49"/>
              <a:gd name="T6" fmla="*/ 0 w 62"/>
              <a:gd name="T7" fmla="*/ 25 h 49"/>
              <a:gd name="T8" fmla="*/ 31 w 62"/>
              <a:gd name="T9" fmla="*/ 0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"/>
              <a:gd name="T16" fmla="*/ 0 h 49"/>
              <a:gd name="T17" fmla="*/ 62 w 62"/>
              <a:gd name="T18" fmla="*/ 49 h 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" h="49">
                <a:moveTo>
                  <a:pt x="31" y="0"/>
                </a:moveTo>
                <a:lnTo>
                  <a:pt x="62" y="25"/>
                </a:lnTo>
                <a:lnTo>
                  <a:pt x="31" y="49"/>
                </a:lnTo>
                <a:lnTo>
                  <a:pt x="0" y="25"/>
                </a:lnTo>
                <a:lnTo>
                  <a:pt x="31" y="0"/>
                </a:lnTo>
                <a:close/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3998" name="Freeform 46"/>
          <p:cNvSpPr>
            <a:spLocks/>
          </p:cNvSpPr>
          <p:nvPr/>
        </p:nvSpPr>
        <p:spPr bwMode="auto">
          <a:xfrm>
            <a:off x="5497513" y="2976563"/>
            <a:ext cx="100012" cy="82550"/>
          </a:xfrm>
          <a:custGeom>
            <a:avLst/>
            <a:gdLst>
              <a:gd name="T0" fmla="*/ 31 w 62"/>
              <a:gd name="T1" fmla="*/ 0 h 49"/>
              <a:gd name="T2" fmla="*/ 62 w 62"/>
              <a:gd name="T3" fmla="*/ 24 h 49"/>
              <a:gd name="T4" fmla="*/ 31 w 62"/>
              <a:gd name="T5" fmla="*/ 49 h 49"/>
              <a:gd name="T6" fmla="*/ 0 w 62"/>
              <a:gd name="T7" fmla="*/ 24 h 49"/>
              <a:gd name="T8" fmla="*/ 31 w 62"/>
              <a:gd name="T9" fmla="*/ 0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"/>
              <a:gd name="T16" fmla="*/ 0 h 49"/>
              <a:gd name="T17" fmla="*/ 62 w 62"/>
              <a:gd name="T18" fmla="*/ 49 h 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" h="49">
                <a:moveTo>
                  <a:pt x="31" y="0"/>
                </a:moveTo>
                <a:lnTo>
                  <a:pt x="62" y="24"/>
                </a:lnTo>
                <a:lnTo>
                  <a:pt x="31" y="49"/>
                </a:lnTo>
                <a:lnTo>
                  <a:pt x="0" y="24"/>
                </a:lnTo>
                <a:lnTo>
                  <a:pt x="31" y="0"/>
                </a:lnTo>
                <a:close/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3999" name="Freeform 47"/>
          <p:cNvSpPr>
            <a:spLocks/>
          </p:cNvSpPr>
          <p:nvPr/>
        </p:nvSpPr>
        <p:spPr bwMode="auto">
          <a:xfrm>
            <a:off x="6173788" y="2570163"/>
            <a:ext cx="96837" cy="79375"/>
          </a:xfrm>
          <a:custGeom>
            <a:avLst/>
            <a:gdLst>
              <a:gd name="T0" fmla="*/ 31 w 61"/>
              <a:gd name="T1" fmla="*/ 0 h 48"/>
              <a:gd name="T2" fmla="*/ 61 w 61"/>
              <a:gd name="T3" fmla="*/ 24 h 48"/>
              <a:gd name="T4" fmla="*/ 31 w 61"/>
              <a:gd name="T5" fmla="*/ 48 h 48"/>
              <a:gd name="T6" fmla="*/ 0 w 61"/>
              <a:gd name="T7" fmla="*/ 24 h 48"/>
              <a:gd name="T8" fmla="*/ 31 w 61"/>
              <a:gd name="T9" fmla="*/ 0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"/>
              <a:gd name="T16" fmla="*/ 0 h 48"/>
              <a:gd name="T17" fmla="*/ 61 w 61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" h="48">
                <a:moveTo>
                  <a:pt x="31" y="0"/>
                </a:moveTo>
                <a:lnTo>
                  <a:pt x="61" y="24"/>
                </a:lnTo>
                <a:lnTo>
                  <a:pt x="31" y="48"/>
                </a:lnTo>
                <a:lnTo>
                  <a:pt x="0" y="24"/>
                </a:lnTo>
                <a:lnTo>
                  <a:pt x="31" y="0"/>
                </a:lnTo>
                <a:close/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4000" name="Freeform 48"/>
          <p:cNvSpPr>
            <a:spLocks/>
          </p:cNvSpPr>
          <p:nvPr/>
        </p:nvSpPr>
        <p:spPr bwMode="auto">
          <a:xfrm>
            <a:off x="6848475" y="2146300"/>
            <a:ext cx="98425" cy="82550"/>
          </a:xfrm>
          <a:custGeom>
            <a:avLst/>
            <a:gdLst>
              <a:gd name="T0" fmla="*/ 30 w 61"/>
              <a:gd name="T1" fmla="*/ 0 h 49"/>
              <a:gd name="T2" fmla="*/ 61 w 61"/>
              <a:gd name="T3" fmla="*/ 25 h 49"/>
              <a:gd name="T4" fmla="*/ 30 w 61"/>
              <a:gd name="T5" fmla="*/ 49 h 49"/>
              <a:gd name="T6" fmla="*/ 0 w 61"/>
              <a:gd name="T7" fmla="*/ 25 h 49"/>
              <a:gd name="T8" fmla="*/ 30 w 61"/>
              <a:gd name="T9" fmla="*/ 0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"/>
              <a:gd name="T16" fmla="*/ 0 h 49"/>
              <a:gd name="T17" fmla="*/ 61 w 61"/>
              <a:gd name="T18" fmla="*/ 49 h 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" h="49">
                <a:moveTo>
                  <a:pt x="30" y="0"/>
                </a:moveTo>
                <a:lnTo>
                  <a:pt x="61" y="25"/>
                </a:lnTo>
                <a:lnTo>
                  <a:pt x="30" y="49"/>
                </a:lnTo>
                <a:lnTo>
                  <a:pt x="0" y="25"/>
                </a:lnTo>
                <a:lnTo>
                  <a:pt x="30" y="0"/>
                </a:lnTo>
                <a:close/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4001" name="Freeform 49"/>
          <p:cNvSpPr>
            <a:spLocks/>
          </p:cNvSpPr>
          <p:nvPr/>
        </p:nvSpPr>
        <p:spPr bwMode="auto">
          <a:xfrm>
            <a:off x="7540625" y="1739900"/>
            <a:ext cx="98425" cy="82550"/>
          </a:xfrm>
          <a:custGeom>
            <a:avLst/>
            <a:gdLst>
              <a:gd name="T0" fmla="*/ 30 w 61"/>
              <a:gd name="T1" fmla="*/ 0 h 49"/>
              <a:gd name="T2" fmla="*/ 61 w 61"/>
              <a:gd name="T3" fmla="*/ 24 h 49"/>
              <a:gd name="T4" fmla="*/ 30 w 61"/>
              <a:gd name="T5" fmla="*/ 49 h 49"/>
              <a:gd name="T6" fmla="*/ 0 w 61"/>
              <a:gd name="T7" fmla="*/ 24 h 49"/>
              <a:gd name="T8" fmla="*/ 30 w 61"/>
              <a:gd name="T9" fmla="*/ 0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"/>
              <a:gd name="T16" fmla="*/ 0 h 49"/>
              <a:gd name="T17" fmla="*/ 61 w 61"/>
              <a:gd name="T18" fmla="*/ 49 h 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" h="49">
                <a:moveTo>
                  <a:pt x="30" y="0"/>
                </a:moveTo>
                <a:lnTo>
                  <a:pt x="61" y="24"/>
                </a:lnTo>
                <a:lnTo>
                  <a:pt x="30" y="49"/>
                </a:lnTo>
                <a:lnTo>
                  <a:pt x="0" y="24"/>
                </a:lnTo>
                <a:lnTo>
                  <a:pt x="30" y="0"/>
                </a:lnTo>
                <a:close/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4002" name="Freeform 50"/>
          <p:cNvSpPr>
            <a:spLocks/>
          </p:cNvSpPr>
          <p:nvPr/>
        </p:nvSpPr>
        <p:spPr bwMode="auto">
          <a:xfrm>
            <a:off x="8212138" y="1331913"/>
            <a:ext cx="101600" cy="82550"/>
          </a:xfrm>
          <a:custGeom>
            <a:avLst/>
            <a:gdLst>
              <a:gd name="T0" fmla="*/ 31 w 62"/>
              <a:gd name="T1" fmla="*/ 0 h 49"/>
              <a:gd name="T2" fmla="*/ 62 w 62"/>
              <a:gd name="T3" fmla="*/ 24 h 49"/>
              <a:gd name="T4" fmla="*/ 31 w 62"/>
              <a:gd name="T5" fmla="*/ 49 h 49"/>
              <a:gd name="T6" fmla="*/ 0 w 62"/>
              <a:gd name="T7" fmla="*/ 24 h 49"/>
              <a:gd name="T8" fmla="*/ 31 w 62"/>
              <a:gd name="T9" fmla="*/ 0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"/>
              <a:gd name="T16" fmla="*/ 0 h 49"/>
              <a:gd name="T17" fmla="*/ 62 w 62"/>
              <a:gd name="T18" fmla="*/ 49 h 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" h="49">
                <a:moveTo>
                  <a:pt x="31" y="0"/>
                </a:moveTo>
                <a:lnTo>
                  <a:pt x="62" y="24"/>
                </a:lnTo>
                <a:lnTo>
                  <a:pt x="31" y="49"/>
                </a:lnTo>
                <a:lnTo>
                  <a:pt x="0" y="24"/>
                </a:lnTo>
                <a:lnTo>
                  <a:pt x="31" y="0"/>
                </a:lnTo>
                <a:close/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4003" name="Rectangle 51"/>
          <p:cNvSpPr>
            <a:spLocks noChangeArrowheads="1"/>
          </p:cNvSpPr>
          <p:nvPr/>
        </p:nvSpPr>
        <p:spPr bwMode="auto">
          <a:xfrm>
            <a:off x="1909763" y="4973638"/>
            <a:ext cx="12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800" b="1">
                <a:solidFill>
                  <a:srgbClr val="000000"/>
                </a:solidFill>
                <a:latin typeface="Arial" charset="0"/>
              </a:rPr>
              <a:t>0</a:t>
            </a:r>
            <a:endParaRPr lang="ru-RU" sz="1800" b="1">
              <a:latin typeface="Times New Roman" pitchFamily="18" charset="0"/>
            </a:endParaRPr>
          </a:p>
        </p:txBody>
      </p:sp>
      <p:sp>
        <p:nvSpPr>
          <p:cNvPr id="254004" name="Rectangle 52"/>
          <p:cNvSpPr>
            <a:spLocks noChangeArrowheads="1"/>
          </p:cNvSpPr>
          <p:nvPr/>
        </p:nvSpPr>
        <p:spPr bwMode="auto">
          <a:xfrm>
            <a:off x="1909763" y="4567238"/>
            <a:ext cx="12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800" b="1">
                <a:solidFill>
                  <a:srgbClr val="000000"/>
                </a:solidFill>
                <a:latin typeface="Arial" charset="0"/>
              </a:rPr>
              <a:t>1</a:t>
            </a:r>
            <a:endParaRPr lang="ru-RU" sz="1800" b="1">
              <a:latin typeface="Times New Roman" pitchFamily="18" charset="0"/>
            </a:endParaRPr>
          </a:p>
        </p:txBody>
      </p:sp>
      <p:sp>
        <p:nvSpPr>
          <p:cNvPr id="254005" name="Rectangle 53"/>
          <p:cNvSpPr>
            <a:spLocks noChangeArrowheads="1"/>
          </p:cNvSpPr>
          <p:nvPr/>
        </p:nvSpPr>
        <p:spPr bwMode="auto">
          <a:xfrm>
            <a:off x="1909763" y="4157663"/>
            <a:ext cx="12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800" b="1">
                <a:solidFill>
                  <a:srgbClr val="000000"/>
                </a:solidFill>
                <a:latin typeface="Arial" charset="0"/>
              </a:rPr>
              <a:t>2</a:t>
            </a:r>
            <a:endParaRPr lang="ru-RU" sz="1800" b="1">
              <a:latin typeface="Times New Roman" pitchFamily="18" charset="0"/>
            </a:endParaRPr>
          </a:p>
        </p:txBody>
      </p:sp>
      <p:sp>
        <p:nvSpPr>
          <p:cNvPr id="254006" name="Rectangle 54"/>
          <p:cNvSpPr>
            <a:spLocks noChangeArrowheads="1"/>
          </p:cNvSpPr>
          <p:nvPr/>
        </p:nvSpPr>
        <p:spPr bwMode="auto">
          <a:xfrm>
            <a:off x="1909763" y="3736975"/>
            <a:ext cx="127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800" b="1">
                <a:solidFill>
                  <a:srgbClr val="000000"/>
                </a:solidFill>
                <a:latin typeface="Arial" charset="0"/>
              </a:rPr>
              <a:t>3</a:t>
            </a:r>
            <a:endParaRPr lang="ru-RU" sz="1800" b="1">
              <a:latin typeface="Times New Roman" pitchFamily="18" charset="0"/>
            </a:endParaRPr>
          </a:p>
        </p:txBody>
      </p:sp>
      <p:sp>
        <p:nvSpPr>
          <p:cNvPr id="254007" name="Rectangle 55"/>
          <p:cNvSpPr>
            <a:spLocks noChangeArrowheads="1"/>
          </p:cNvSpPr>
          <p:nvPr/>
        </p:nvSpPr>
        <p:spPr bwMode="auto">
          <a:xfrm>
            <a:off x="1909763" y="3328988"/>
            <a:ext cx="12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800" b="1">
                <a:solidFill>
                  <a:srgbClr val="000000"/>
                </a:solidFill>
                <a:latin typeface="Arial" charset="0"/>
              </a:rPr>
              <a:t>4</a:t>
            </a:r>
            <a:endParaRPr lang="ru-RU" sz="1800" b="1">
              <a:latin typeface="Times New Roman" pitchFamily="18" charset="0"/>
            </a:endParaRPr>
          </a:p>
        </p:txBody>
      </p:sp>
      <p:sp>
        <p:nvSpPr>
          <p:cNvPr id="254008" name="Rectangle 56"/>
          <p:cNvSpPr>
            <a:spLocks noChangeArrowheads="1"/>
          </p:cNvSpPr>
          <p:nvPr/>
        </p:nvSpPr>
        <p:spPr bwMode="auto">
          <a:xfrm>
            <a:off x="1909763" y="2922588"/>
            <a:ext cx="127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800" b="1">
                <a:solidFill>
                  <a:srgbClr val="000000"/>
                </a:solidFill>
                <a:latin typeface="Arial" charset="0"/>
              </a:rPr>
              <a:t>5</a:t>
            </a:r>
            <a:endParaRPr lang="ru-RU" sz="1800" b="1">
              <a:latin typeface="Times New Roman" pitchFamily="18" charset="0"/>
            </a:endParaRPr>
          </a:p>
        </p:txBody>
      </p:sp>
      <p:sp>
        <p:nvSpPr>
          <p:cNvPr id="254009" name="Rectangle 57"/>
          <p:cNvSpPr>
            <a:spLocks noChangeArrowheads="1"/>
          </p:cNvSpPr>
          <p:nvPr/>
        </p:nvSpPr>
        <p:spPr bwMode="auto">
          <a:xfrm>
            <a:off x="1909763" y="2514600"/>
            <a:ext cx="12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800" b="1">
                <a:solidFill>
                  <a:srgbClr val="000000"/>
                </a:solidFill>
                <a:latin typeface="Arial" charset="0"/>
              </a:rPr>
              <a:t>6</a:t>
            </a:r>
            <a:endParaRPr lang="ru-RU" sz="1800" b="1">
              <a:latin typeface="Times New Roman" pitchFamily="18" charset="0"/>
            </a:endParaRPr>
          </a:p>
        </p:txBody>
      </p:sp>
      <p:sp>
        <p:nvSpPr>
          <p:cNvPr id="254010" name="Rectangle 58"/>
          <p:cNvSpPr>
            <a:spLocks noChangeArrowheads="1"/>
          </p:cNvSpPr>
          <p:nvPr/>
        </p:nvSpPr>
        <p:spPr bwMode="auto">
          <a:xfrm>
            <a:off x="1909763" y="2093913"/>
            <a:ext cx="12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800" b="1">
                <a:solidFill>
                  <a:srgbClr val="000000"/>
                </a:solidFill>
                <a:latin typeface="Arial" charset="0"/>
              </a:rPr>
              <a:t>7</a:t>
            </a:r>
            <a:endParaRPr lang="ru-RU" sz="1800" b="1">
              <a:latin typeface="Times New Roman" pitchFamily="18" charset="0"/>
            </a:endParaRPr>
          </a:p>
        </p:txBody>
      </p:sp>
      <p:sp>
        <p:nvSpPr>
          <p:cNvPr id="254011" name="Rectangle 59"/>
          <p:cNvSpPr>
            <a:spLocks noChangeArrowheads="1"/>
          </p:cNvSpPr>
          <p:nvPr/>
        </p:nvSpPr>
        <p:spPr bwMode="auto">
          <a:xfrm>
            <a:off x="1909763" y="1685925"/>
            <a:ext cx="12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800" b="1">
                <a:solidFill>
                  <a:srgbClr val="000000"/>
                </a:solidFill>
                <a:latin typeface="Arial" charset="0"/>
              </a:rPr>
              <a:t>8</a:t>
            </a:r>
            <a:endParaRPr lang="ru-RU" sz="1800" b="1">
              <a:latin typeface="Times New Roman" pitchFamily="18" charset="0"/>
            </a:endParaRPr>
          </a:p>
        </p:txBody>
      </p:sp>
      <p:sp>
        <p:nvSpPr>
          <p:cNvPr id="254012" name="Rectangle 60"/>
          <p:cNvSpPr>
            <a:spLocks noChangeArrowheads="1"/>
          </p:cNvSpPr>
          <p:nvPr/>
        </p:nvSpPr>
        <p:spPr bwMode="auto">
          <a:xfrm>
            <a:off x="1909763" y="1276350"/>
            <a:ext cx="12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800" b="1">
                <a:solidFill>
                  <a:srgbClr val="000000"/>
                </a:solidFill>
                <a:latin typeface="Arial" charset="0"/>
              </a:rPr>
              <a:t>9</a:t>
            </a:r>
            <a:endParaRPr lang="ru-RU" sz="1800" b="1">
              <a:latin typeface="Times New Roman" pitchFamily="18" charset="0"/>
            </a:endParaRPr>
          </a:p>
        </p:txBody>
      </p:sp>
      <p:sp>
        <p:nvSpPr>
          <p:cNvPr id="254013" name="Rectangle 61"/>
          <p:cNvSpPr>
            <a:spLocks noChangeArrowheads="1"/>
          </p:cNvSpPr>
          <p:nvPr/>
        </p:nvSpPr>
        <p:spPr bwMode="auto">
          <a:xfrm>
            <a:off x="5883275" y="5557838"/>
            <a:ext cx="25161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800" b="1">
                <a:solidFill>
                  <a:schemeClr val="accent2"/>
                </a:solidFill>
                <a:latin typeface="Arial" charset="0"/>
              </a:rPr>
              <a:t>Уровень образования</a:t>
            </a:r>
            <a:endParaRPr lang="ru-RU" sz="18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254014" name="Rectangle 62"/>
          <p:cNvSpPr>
            <a:spLocks noChangeArrowheads="1"/>
          </p:cNvSpPr>
          <p:nvPr/>
        </p:nvSpPr>
        <p:spPr bwMode="auto">
          <a:xfrm rot="-5400000">
            <a:off x="-76993" y="3037681"/>
            <a:ext cx="3327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800" b="1">
                <a:solidFill>
                  <a:schemeClr val="accent2"/>
                </a:solidFill>
                <a:latin typeface="Arial" charset="0"/>
              </a:rPr>
              <a:t>Квалификационный уровень</a:t>
            </a:r>
            <a:endParaRPr lang="ru-RU" sz="18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254015" name="Rectangle 63"/>
          <p:cNvSpPr>
            <a:spLocks noChangeArrowheads="1"/>
          </p:cNvSpPr>
          <p:nvPr/>
        </p:nvSpPr>
        <p:spPr bwMode="auto">
          <a:xfrm>
            <a:off x="2682875" y="5207000"/>
            <a:ext cx="395288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800" b="1">
                <a:solidFill>
                  <a:srgbClr val="000000"/>
                </a:solidFill>
                <a:latin typeface="Arial" charset="0"/>
              </a:rPr>
              <a:t>НШ</a:t>
            </a:r>
            <a:endParaRPr lang="ru-RU" sz="1800" b="1">
              <a:latin typeface="Times New Roman" pitchFamily="18" charset="0"/>
            </a:endParaRPr>
          </a:p>
        </p:txBody>
      </p:sp>
      <p:sp>
        <p:nvSpPr>
          <p:cNvPr id="254016" name="Rectangle 64"/>
          <p:cNvSpPr>
            <a:spLocks noChangeArrowheads="1"/>
          </p:cNvSpPr>
          <p:nvPr/>
        </p:nvSpPr>
        <p:spPr bwMode="auto">
          <a:xfrm>
            <a:off x="3359150" y="5194300"/>
            <a:ext cx="407988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800" b="1">
                <a:solidFill>
                  <a:srgbClr val="000000"/>
                </a:solidFill>
                <a:latin typeface="Arial" charset="0"/>
              </a:rPr>
              <a:t>ОШ</a:t>
            </a:r>
            <a:endParaRPr lang="ru-RU" sz="1800" b="1">
              <a:latin typeface="Times New Roman" pitchFamily="18" charset="0"/>
            </a:endParaRPr>
          </a:p>
        </p:txBody>
      </p:sp>
      <p:sp>
        <p:nvSpPr>
          <p:cNvPr id="254017" name="Rectangle 65"/>
          <p:cNvSpPr>
            <a:spLocks noChangeArrowheads="1"/>
          </p:cNvSpPr>
          <p:nvPr/>
        </p:nvSpPr>
        <p:spPr bwMode="auto">
          <a:xfrm>
            <a:off x="4033838" y="5194300"/>
            <a:ext cx="39528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800" b="1">
                <a:solidFill>
                  <a:srgbClr val="000000"/>
                </a:solidFill>
                <a:latin typeface="Arial" charset="0"/>
              </a:rPr>
              <a:t>СШ</a:t>
            </a:r>
            <a:endParaRPr lang="ru-RU" sz="1800" b="1">
              <a:latin typeface="Times New Roman" pitchFamily="18" charset="0"/>
            </a:endParaRPr>
          </a:p>
        </p:txBody>
      </p:sp>
      <p:sp>
        <p:nvSpPr>
          <p:cNvPr id="254018" name="Rectangle 66"/>
          <p:cNvSpPr>
            <a:spLocks noChangeArrowheads="1"/>
          </p:cNvSpPr>
          <p:nvPr/>
        </p:nvSpPr>
        <p:spPr bwMode="auto">
          <a:xfrm>
            <a:off x="4692650" y="5194300"/>
            <a:ext cx="508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800" b="1">
                <a:solidFill>
                  <a:srgbClr val="000000"/>
                </a:solidFill>
                <a:latin typeface="Arial" charset="0"/>
              </a:rPr>
              <a:t>НПО</a:t>
            </a:r>
            <a:endParaRPr lang="ru-RU" sz="1800" b="1">
              <a:latin typeface="Times New Roman" pitchFamily="18" charset="0"/>
            </a:endParaRPr>
          </a:p>
        </p:txBody>
      </p:sp>
      <p:sp>
        <p:nvSpPr>
          <p:cNvPr id="254019" name="Rectangle 67"/>
          <p:cNvSpPr>
            <a:spLocks noChangeArrowheads="1"/>
          </p:cNvSpPr>
          <p:nvPr/>
        </p:nvSpPr>
        <p:spPr bwMode="auto">
          <a:xfrm>
            <a:off x="6864350" y="5194300"/>
            <a:ext cx="1905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800" b="1">
                <a:solidFill>
                  <a:srgbClr val="000000"/>
                </a:solidFill>
                <a:latin typeface="Arial" charset="0"/>
              </a:rPr>
              <a:t>М</a:t>
            </a:r>
            <a:endParaRPr lang="ru-RU" sz="1800" b="1">
              <a:latin typeface="Times New Roman" pitchFamily="18" charset="0"/>
            </a:endParaRPr>
          </a:p>
        </p:txBody>
      </p:sp>
      <p:sp>
        <p:nvSpPr>
          <p:cNvPr id="254020" name="Rectangle 68"/>
          <p:cNvSpPr>
            <a:spLocks noChangeArrowheads="1"/>
          </p:cNvSpPr>
          <p:nvPr/>
        </p:nvSpPr>
        <p:spPr bwMode="auto">
          <a:xfrm>
            <a:off x="5384800" y="5194300"/>
            <a:ext cx="508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800" b="1">
                <a:solidFill>
                  <a:srgbClr val="000000"/>
                </a:solidFill>
                <a:latin typeface="Arial" charset="0"/>
              </a:rPr>
              <a:t>СПО</a:t>
            </a:r>
            <a:endParaRPr lang="ru-RU" sz="1800" b="1">
              <a:latin typeface="Times New Roman" pitchFamily="18" charset="0"/>
            </a:endParaRPr>
          </a:p>
        </p:txBody>
      </p:sp>
      <p:sp>
        <p:nvSpPr>
          <p:cNvPr id="254021" name="Rectangle 69"/>
          <p:cNvSpPr>
            <a:spLocks noChangeArrowheads="1"/>
          </p:cNvSpPr>
          <p:nvPr/>
        </p:nvSpPr>
        <p:spPr bwMode="auto">
          <a:xfrm>
            <a:off x="6156325" y="5207000"/>
            <a:ext cx="1651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800" b="1">
                <a:solidFill>
                  <a:srgbClr val="000000"/>
                </a:solidFill>
                <a:latin typeface="Arial" charset="0"/>
              </a:rPr>
              <a:t>Б</a:t>
            </a:r>
            <a:endParaRPr lang="ru-RU" sz="1800" b="1">
              <a:latin typeface="Times New Roman" pitchFamily="18" charset="0"/>
            </a:endParaRPr>
          </a:p>
        </p:txBody>
      </p:sp>
      <p:sp>
        <p:nvSpPr>
          <p:cNvPr id="254022" name="Rectangle 70"/>
          <p:cNvSpPr>
            <a:spLocks noChangeArrowheads="1"/>
          </p:cNvSpPr>
          <p:nvPr/>
        </p:nvSpPr>
        <p:spPr bwMode="auto">
          <a:xfrm>
            <a:off x="7521575" y="5207000"/>
            <a:ext cx="3302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800" b="1">
                <a:solidFill>
                  <a:srgbClr val="000000"/>
                </a:solidFill>
                <a:latin typeface="Arial" charset="0"/>
              </a:rPr>
              <a:t>АС</a:t>
            </a:r>
            <a:endParaRPr lang="ru-RU" sz="1800" b="1">
              <a:latin typeface="Times New Roman" pitchFamily="18" charset="0"/>
            </a:endParaRPr>
          </a:p>
        </p:txBody>
      </p:sp>
      <p:sp>
        <p:nvSpPr>
          <p:cNvPr id="254023" name="Rectangle 71"/>
          <p:cNvSpPr>
            <a:spLocks noChangeArrowheads="1"/>
          </p:cNvSpPr>
          <p:nvPr/>
        </p:nvSpPr>
        <p:spPr bwMode="auto">
          <a:xfrm>
            <a:off x="8181975" y="5207000"/>
            <a:ext cx="1588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sz="1800" b="1">
              <a:latin typeface="Times New Roman" pitchFamily="18" charset="0"/>
            </a:endParaRPr>
          </a:p>
        </p:txBody>
      </p:sp>
      <p:sp>
        <p:nvSpPr>
          <p:cNvPr id="155720" name="AutoShape 72" descr="Широкий диагональный 2"/>
          <p:cNvSpPr>
            <a:spLocks noChangeArrowheads="1"/>
          </p:cNvSpPr>
          <p:nvPr/>
        </p:nvSpPr>
        <p:spPr bwMode="auto">
          <a:xfrm flipV="1">
            <a:off x="6212115" y="1374770"/>
            <a:ext cx="2017485" cy="1252311"/>
          </a:xfrm>
          <a:prstGeom prst="rtTriangle">
            <a:avLst/>
          </a:prstGeom>
          <a:pattFill prst="wdUpDiag">
            <a:fgClr>
              <a:srgbClr val="FF6600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5721" name="Line 73"/>
          <p:cNvSpPr>
            <a:spLocks noChangeShapeType="1"/>
          </p:cNvSpPr>
          <p:nvPr/>
        </p:nvSpPr>
        <p:spPr bwMode="auto">
          <a:xfrm flipH="1" flipV="1">
            <a:off x="6212114" y="1320799"/>
            <a:ext cx="3403" cy="13539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5722" name="Line 74"/>
          <p:cNvSpPr>
            <a:spLocks noChangeShapeType="1"/>
          </p:cNvSpPr>
          <p:nvPr/>
        </p:nvSpPr>
        <p:spPr bwMode="auto">
          <a:xfrm flipH="1" flipV="1">
            <a:off x="6226629" y="2598057"/>
            <a:ext cx="17916" cy="2420031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5723" name="Line 75"/>
          <p:cNvSpPr>
            <a:spLocks noChangeShapeType="1"/>
          </p:cNvSpPr>
          <p:nvPr/>
        </p:nvSpPr>
        <p:spPr bwMode="auto">
          <a:xfrm flipH="1" flipV="1">
            <a:off x="2161267" y="2610077"/>
            <a:ext cx="4007303" cy="249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55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5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5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55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720" grpId="0" animBg="1"/>
      <p:bldP spid="155721" grpId="0" animBg="1"/>
      <p:bldP spid="155722" grpId="0" animBg="1"/>
      <p:bldP spid="1557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Профессиональный стандарт «Тренер». Должности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662"/>
            <a:ext cx="8229600" cy="5145502"/>
          </a:xfrm>
        </p:spPr>
        <p:txBody>
          <a:bodyPr/>
          <a:lstStyle/>
          <a:p>
            <a:r>
              <a:rPr lang="ru-RU" sz="1400" b="1" dirty="0" smtClean="0"/>
              <a:t> </a:t>
            </a:r>
            <a:r>
              <a:rPr lang="ru-RU" sz="1400" b="1" dirty="0"/>
              <a:t>тренер-преподаватель; </a:t>
            </a:r>
          </a:p>
          <a:p>
            <a:r>
              <a:rPr lang="ru-RU" sz="1400" b="1" dirty="0" smtClean="0"/>
              <a:t> </a:t>
            </a:r>
            <a:r>
              <a:rPr lang="ru-RU" sz="1400" b="1" dirty="0"/>
              <a:t>старший тренер-преподаватель; </a:t>
            </a:r>
          </a:p>
          <a:p>
            <a:r>
              <a:rPr lang="ru-RU" sz="1400" b="1" dirty="0" smtClean="0"/>
              <a:t> </a:t>
            </a:r>
            <a:r>
              <a:rPr lang="ru-RU" sz="1400" b="1" dirty="0"/>
              <a:t>тренер;</a:t>
            </a:r>
          </a:p>
          <a:p>
            <a:r>
              <a:rPr lang="ru-RU" sz="1400" b="1" dirty="0" smtClean="0"/>
              <a:t> </a:t>
            </a:r>
            <a:r>
              <a:rPr lang="ru-RU" sz="1400" b="1" dirty="0"/>
              <a:t>старший тренер; </a:t>
            </a:r>
          </a:p>
          <a:p>
            <a:r>
              <a:rPr lang="ru-RU" sz="1400" b="1" dirty="0" smtClean="0"/>
              <a:t> </a:t>
            </a:r>
            <a:r>
              <a:rPr lang="ru-RU" sz="1400" b="1" dirty="0"/>
              <a:t>тренер спортивной сборной команды субъекта Российской Федерации (по виду спорта, спортивной дисциплине); </a:t>
            </a:r>
          </a:p>
          <a:p>
            <a:r>
              <a:rPr lang="ru-RU" sz="1400" b="1" dirty="0" smtClean="0"/>
              <a:t> </a:t>
            </a:r>
            <a:r>
              <a:rPr lang="ru-RU" sz="1400" b="1" dirty="0"/>
              <a:t>тренер-консультант; </a:t>
            </a:r>
          </a:p>
          <a:p>
            <a:r>
              <a:rPr lang="ru-RU" sz="1400" b="1" dirty="0" smtClean="0"/>
              <a:t> </a:t>
            </a:r>
            <a:r>
              <a:rPr lang="ru-RU" sz="1400" b="1" dirty="0"/>
              <a:t>старший тренер спортивной сборной команды субъекта Российской Федерации (по виду спорта, спортивной дисциплине); </a:t>
            </a:r>
          </a:p>
          <a:p>
            <a:r>
              <a:rPr lang="ru-RU" sz="1400" b="1" dirty="0" smtClean="0"/>
              <a:t> </a:t>
            </a:r>
            <a:r>
              <a:rPr lang="ru-RU" sz="1400" b="1" dirty="0"/>
              <a:t>старший тренер по резерву спортивной сборной команды субъекта Российской Федерации (по виду спорта, спортивной дисциплине); </a:t>
            </a:r>
          </a:p>
          <a:p>
            <a:r>
              <a:rPr lang="ru-RU" sz="1400" b="1" dirty="0" smtClean="0"/>
              <a:t> </a:t>
            </a:r>
            <a:r>
              <a:rPr lang="ru-RU" sz="1400" b="1" dirty="0"/>
              <a:t>тренер спортивной сборной команды Российской Федерации (по виду спорта, спортивной дисциплине); </a:t>
            </a:r>
          </a:p>
          <a:p>
            <a:r>
              <a:rPr lang="ru-RU" sz="1400" b="1" dirty="0" smtClean="0"/>
              <a:t> </a:t>
            </a:r>
            <a:r>
              <a:rPr lang="ru-RU" sz="1400" b="1" dirty="0"/>
              <a:t>главный тренер спортивной сборной команды субъекта Российской Федерации (по виду спорта, спортивной дисциплине); </a:t>
            </a:r>
          </a:p>
          <a:p>
            <a:r>
              <a:rPr lang="ru-RU" sz="1400" b="1" dirty="0" smtClean="0"/>
              <a:t> </a:t>
            </a:r>
            <a:r>
              <a:rPr lang="ru-RU" sz="1400" b="1" dirty="0"/>
              <a:t>старший тренер спортивной сборной команды Российской Федерации (по виду спорта, спортивной дисциплине); </a:t>
            </a:r>
          </a:p>
          <a:p>
            <a:r>
              <a:rPr lang="ru-RU" sz="1400" b="1" dirty="0" smtClean="0"/>
              <a:t> </a:t>
            </a:r>
            <a:r>
              <a:rPr lang="ru-RU" sz="1400" b="1" dirty="0"/>
              <a:t>старший тренер по резерву спортивной сборной команды Российской Федерации (по виду спорта, спортивной дисциплине); </a:t>
            </a:r>
          </a:p>
          <a:p>
            <a:r>
              <a:rPr lang="ru-RU" sz="1400" b="1" dirty="0" smtClean="0"/>
              <a:t> </a:t>
            </a:r>
            <a:r>
              <a:rPr lang="ru-RU" sz="1400" b="1" dirty="0"/>
              <a:t>главный тренер спортивной сборной команды Российской Федерации (по виду спорта, спортивной дисциплине); </a:t>
            </a:r>
          </a:p>
          <a:p>
            <a:r>
              <a:rPr lang="ru-RU" sz="1400" b="1" dirty="0" smtClean="0"/>
              <a:t> </a:t>
            </a:r>
            <a:r>
              <a:rPr lang="ru-RU" sz="1400" b="1" dirty="0"/>
              <a:t>государственный тренер (по виду спорта, спортивной дисциплине).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334141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704" y="119270"/>
            <a:ext cx="8229600" cy="583096"/>
          </a:xfrm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Профессиональный стандарт «Тренер»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192"/>
            <a:ext cx="8229600" cy="4959972"/>
          </a:xfrm>
        </p:spPr>
        <p:txBody>
          <a:bodyPr/>
          <a:lstStyle/>
          <a:p>
            <a:r>
              <a:rPr lang="ru-RU" sz="2400" b="1" dirty="0" smtClean="0"/>
              <a:t>5 уровень</a:t>
            </a:r>
            <a:r>
              <a:rPr lang="ru-RU" sz="2400" dirty="0" smtClean="0"/>
              <a:t>, средне-профессиональное образование или профессиональная переподготовка</a:t>
            </a:r>
          </a:p>
          <a:p>
            <a:r>
              <a:rPr lang="ru-RU" sz="2400" b="1" dirty="0" smtClean="0"/>
              <a:t>ОТФ</a:t>
            </a:r>
          </a:p>
          <a:p>
            <a:pPr marL="0" indent="0">
              <a:buNone/>
            </a:pPr>
            <a:endParaRPr lang="ru-RU" sz="2400" b="1" dirty="0"/>
          </a:p>
          <a:p>
            <a:r>
              <a:rPr lang="ru-RU" sz="2000" dirty="0" smtClean="0"/>
              <a:t>Осуществление </a:t>
            </a:r>
            <a:r>
              <a:rPr lang="ru-RU" sz="2000" dirty="0"/>
              <a:t>тренировочного процесса на спортивно-оздоровительном </a:t>
            </a:r>
            <a:r>
              <a:rPr lang="ru-RU" sz="2000" dirty="0" smtClean="0"/>
              <a:t>этапе</a:t>
            </a:r>
          </a:p>
          <a:p>
            <a:r>
              <a:rPr lang="ru-RU" sz="2000" dirty="0"/>
              <a:t>Осуществление тренировочного процесса на этапе начальной </a:t>
            </a:r>
            <a:r>
              <a:rPr lang="ru-RU" sz="2000" dirty="0" smtClean="0"/>
              <a:t>подготовки</a:t>
            </a:r>
          </a:p>
          <a:p>
            <a:r>
              <a:rPr lang="ru-RU" sz="2000" dirty="0"/>
              <a:t>Осуществление тренировочного процесса, руководство состязательной деятельностью спортсменов на тренировочном </a:t>
            </a:r>
            <a:r>
              <a:rPr lang="ru-RU" sz="2000" dirty="0" smtClean="0"/>
              <a:t>этапе (</a:t>
            </a:r>
            <a:r>
              <a:rPr lang="ru-RU" sz="2000" dirty="0"/>
              <a:t>этапе спортивной специализации)</a:t>
            </a:r>
            <a:r>
              <a:rPr lang="ru-RU" sz="2000" dirty="0" smtClean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3479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6997"/>
          </a:xfrm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Профессиональный стандарт «Тренер»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20418"/>
            <a:ext cx="8229600" cy="5105746"/>
          </a:xfrm>
        </p:spPr>
        <p:txBody>
          <a:bodyPr/>
          <a:lstStyle/>
          <a:p>
            <a:r>
              <a:rPr lang="ru-RU" sz="2400" b="1" dirty="0" smtClean="0"/>
              <a:t>6 уровень</a:t>
            </a:r>
            <a:r>
              <a:rPr lang="ru-RU" sz="2400" dirty="0" smtClean="0"/>
              <a:t>, </a:t>
            </a:r>
            <a:r>
              <a:rPr lang="ru-RU" sz="2400" dirty="0" err="1" smtClean="0"/>
              <a:t>бакалавриат</a:t>
            </a:r>
            <a:endParaRPr lang="ru-RU" sz="2400" dirty="0" smtClean="0"/>
          </a:p>
          <a:p>
            <a:r>
              <a:rPr lang="ru-RU" b="1" dirty="0" smtClean="0"/>
              <a:t>ОТФ</a:t>
            </a:r>
          </a:p>
          <a:p>
            <a:pPr marL="0" indent="0">
              <a:buNone/>
            </a:pPr>
            <a:endParaRPr lang="ru-RU" b="1" dirty="0" smtClean="0"/>
          </a:p>
          <a:p>
            <a:r>
              <a:rPr lang="ru-RU" sz="2000" dirty="0"/>
              <a:t>Проведение тренировочных мероприятий и осуществление руководства состязательной деятельностью спортсменов на этапе совершенствования спортивного </a:t>
            </a:r>
            <a:r>
              <a:rPr lang="ru-RU" sz="2000" dirty="0" smtClean="0"/>
              <a:t>мастерства</a:t>
            </a:r>
          </a:p>
          <a:p>
            <a:r>
              <a:rPr lang="ru-RU" sz="2000" dirty="0"/>
              <a:t>Проведение тренировочных мероприятий и осуществление руководства состязательной деятельностью спортсменов на этапе высшего спортивного </a:t>
            </a:r>
            <a:r>
              <a:rPr lang="ru-RU" sz="2000" dirty="0" smtClean="0"/>
              <a:t>мастерства</a:t>
            </a:r>
          </a:p>
          <a:p>
            <a:r>
              <a:rPr lang="ru-RU" sz="2000" dirty="0"/>
              <a:t>Подготовка спортивной сборной команды субъекта Российской Федерации (по виду спорта, спортивной дисциплине)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9028766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3988"/>
          </a:xfrm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Профессиональный стандарт «Тренер»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60174"/>
            <a:ext cx="8229600" cy="5065989"/>
          </a:xfrm>
        </p:spPr>
        <p:txBody>
          <a:bodyPr/>
          <a:lstStyle/>
          <a:p>
            <a:r>
              <a:rPr lang="ru-RU" sz="2400" b="1" dirty="0" smtClean="0"/>
              <a:t>7 уровень</a:t>
            </a:r>
            <a:r>
              <a:rPr lang="ru-RU" sz="2400" dirty="0" smtClean="0"/>
              <a:t>, </a:t>
            </a:r>
            <a:r>
              <a:rPr lang="ru-RU" sz="2400" dirty="0" err="1" smtClean="0"/>
              <a:t>специалитет</a:t>
            </a:r>
            <a:r>
              <a:rPr lang="ru-RU" sz="2400" dirty="0" smtClean="0"/>
              <a:t> или магистратура</a:t>
            </a:r>
          </a:p>
          <a:p>
            <a:r>
              <a:rPr lang="ru-RU" b="1" dirty="0" smtClean="0"/>
              <a:t>ОТФ</a:t>
            </a:r>
          </a:p>
          <a:p>
            <a:pPr marL="0" indent="0">
              <a:buNone/>
            </a:pPr>
            <a:endParaRPr lang="ru-RU" b="1" dirty="0" smtClean="0"/>
          </a:p>
          <a:p>
            <a:r>
              <a:rPr lang="ru-RU" sz="2000" dirty="0"/>
              <a:t>Оказание консультационной поддержки тренерам и спортсменам на всех этапах спортивной </a:t>
            </a:r>
            <a:r>
              <a:rPr lang="ru-RU" sz="2000" dirty="0" smtClean="0"/>
              <a:t>подготовки</a:t>
            </a:r>
          </a:p>
          <a:p>
            <a:r>
              <a:rPr lang="ru-RU" sz="2000" dirty="0"/>
              <a:t>Организация работы тренеров спортивной сборной команды субъекта Российской Федерации (по виду спорта, спортивной дисциплине</a:t>
            </a:r>
            <a:r>
              <a:rPr lang="ru-RU" sz="2000" dirty="0" smtClean="0"/>
              <a:t>)</a:t>
            </a:r>
          </a:p>
          <a:p>
            <a:r>
              <a:rPr lang="ru-RU" sz="2000" dirty="0"/>
              <a:t>Руководство пополнением резерва спортивной сборной команды субъекта Российской Федерации (по виду спорта, спортивной дисциплине</a:t>
            </a:r>
            <a:r>
              <a:rPr lang="ru-RU" sz="2000" dirty="0" smtClean="0"/>
              <a:t>)</a:t>
            </a:r>
          </a:p>
          <a:p>
            <a:r>
              <a:rPr lang="ru-RU" sz="2000" dirty="0"/>
              <a:t>Подготовка спортивной сборной команды Российской Федерации (по виду спорта, спортивной дисциплине)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90532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7896"/>
          </a:xfrm>
        </p:spPr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</a:rPr>
              <a:t>Спорт бывает таким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672431"/>
            <a:ext cx="6667500" cy="4381500"/>
          </a:xfrm>
        </p:spPr>
      </p:pic>
    </p:spTree>
    <p:extLst>
      <p:ext uri="{BB962C8B-B14F-4D97-AF65-F5344CB8AC3E}">
        <p14:creationId xmlns:p14="http://schemas.microsoft.com/office/powerpoint/2010/main" val="35368771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Профессиональный стандарт «Тренер»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07166"/>
            <a:ext cx="8229600" cy="5118998"/>
          </a:xfrm>
        </p:spPr>
        <p:txBody>
          <a:bodyPr/>
          <a:lstStyle/>
          <a:p>
            <a:r>
              <a:rPr lang="ru-RU" sz="2400" b="1" dirty="0" smtClean="0"/>
              <a:t>8 уровень</a:t>
            </a:r>
            <a:r>
              <a:rPr lang="ru-RU" sz="2400" dirty="0" smtClean="0"/>
              <a:t>, </a:t>
            </a:r>
            <a:r>
              <a:rPr lang="ru-RU" sz="2400" dirty="0" err="1" smtClean="0"/>
              <a:t>специалитет</a:t>
            </a:r>
            <a:r>
              <a:rPr lang="ru-RU" sz="2400" dirty="0" smtClean="0"/>
              <a:t> или магистратура, рекомендуется аспирантура</a:t>
            </a:r>
          </a:p>
          <a:p>
            <a:r>
              <a:rPr lang="ru-RU" b="1" dirty="0" smtClean="0"/>
              <a:t>ОТФ</a:t>
            </a:r>
          </a:p>
          <a:p>
            <a:endParaRPr lang="ru-RU" b="1" dirty="0" smtClean="0"/>
          </a:p>
          <a:p>
            <a:r>
              <a:rPr lang="ru-RU" sz="2000" dirty="0"/>
              <a:t>Руководство подготовкой и состязательной деятельностью спортивной сборной субъекта Российской Федерации (по виду спорта, спортивной дисциплине</a:t>
            </a:r>
            <a:r>
              <a:rPr lang="ru-RU" sz="2000" dirty="0" smtClean="0"/>
              <a:t>)</a:t>
            </a:r>
          </a:p>
          <a:p>
            <a:r>
              <a:rPr lang="ru-RU" sz="2000" dirty="0"/>
              <a:t>Организация работы тренеров спортивной сборной команды Российской Федерации (по виду спорта, спортивной дисциплине</a:t>
            </a:r>
            <a:r>
              <a:rPr lang="ru-RU" sz="2000" dirty="0" smtClean="0"/>
              <a:t>)</a:t>
            </a:r>
          </a:p>
          <a:p>
            <a:r>
              <a:rPr lang="ru-RU" sz="2000" dirty="0"/>
              <a:t>Руководство подготовкой и пополнением резерва спортивной сборной команды Российской Федерации (по виду спорта, спортивной дисциплине)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628029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Профессиональный стандарт «Тренер»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662"/>
            <a:ext cx="8229600" cy="5145502"/>
          </a:xfrm>
        </p:spPr>
        <p:txBody>
          <a:bodyPr/>
          <a:lstStyle/>
          <a:p>
            <a:r>
              <a:rPr lang="ru-RU" sz="2400" b="1" dirty="0" smtClean="0"/>
              <a:t>9 уровень</a:t>
            </a:r>
            <a:r>
              <a:rPr lang="ru-RU" sz="2400" dirty="0" smtClean="0"/>
              <a:t>, </a:t>
            </a:r>
            <a:r>
              <a:rPr lang="ru-RU" sz="2400" dirty="0" err="1" smtClean="0"/>
              <a:t>специалитет</a:t>
            </a:r>
            <a:r>
              <a:rPr lang="ru-RU" sz="2400" dirty="0" smtClean="0"/>
              <a:t> или магистратура, рекомендуется аспирантура</a:t>
            </a:r>
          </a:p>
          <a:p>
            <a:r>
              <a:rPr lang="ru-RU" b="1" dirty="0" smtClean="0"/>
              <a:t>ОТФ</a:t>
            </a:r>
          </a:p>
          <a:p>
            <a:pPr marL="0" indent="0">
              <a:buNone/>
            </a:pPr>
            <a:endParaRPr lang="ru-RU" b="1" dirty="0" smtClean="0"/>
          </a:p>
          <a:p>
            <a:r>
              <a:rPr lang="ru-RU" sz="2000" dirty="0"/>
              <a:t>Руководство подготовкой и состязательной деятельностью спортивной сборной Российской Федерации (по виду спорта, спортивной дисциплине</a:t>
            </a:r>
            <a:r>
              <a:rPr lang="ru-RU" sz="2000" dirty="0" smtClean="0"/>
              <a:t>)</a:t>
            </a:r>
          </a:p>
          <a:p>
            <a:r>
              <a:rPr lang="ru-RU" sz="2000" dirty="0"/>
              <a:t>Обеспечение подготовки спортивных сборных команд Российской </a:t>
            </a:r>
            <a:r>
              <a:rPr lang="ru-RU" sz="2000" dirty="0" smtClean="0"/>
              <a:t>Федерации</a:t>
            </a:r>
          </a:p>
          <a:p>
            <a:r>
              <a:rPr lang="ru-RU" sz="2000" dirty="0"/>
              <a:t>Реализация мер по развитию вида спорта в Российской Федерации, в субъекте Российской Федерации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2996522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7484"/>
          </a:xfrm>
        </p:spPr>
        <p:txBody>
          <a:bodyPr/>
          <a:lstStyle/>
          <a:p>
            <a:r>
              <a:rPr lang="ru-RU" sz="2400" b="1" dirty="0">
                <a:solidFill>
                  <a:schemeClr val="bg1"/>
                </a:solidFill>
              </a:rPr>
              <a:t>Необходимые этические </a:t>
            </a:r>
            <a:r>
              <a:rPr lang="ru-RU" sz="2400" b="1" dirty="0" smtClean="0">
                <a:solidFill>
                  <a:schemeClr val="bg1"/>
                </a:solidFill>
              </a:rPr>
              <a:t>нормы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54158"/>
            <a:ext cx="8229600" cy="5172006"/>
          </a:xfrm>
        </p:spPr>
        <p:txBody>
          <a:bodyPr/>
          <a:lstStyle/>
          <a:p>
            <a:pPr marL="0" indent="0">
              <a:buNone/>
            </a:pPr>
            <a:endParaRPr lang="ru-RU" sz="1800" b="1" dirty="0"/>
          </a:p>
          <a:p>
            <a:pPr lvl="0"/>
            <a:r>
              <a:rPr lang="ru-RU" sz="1800" dirty="0"/>
              <a:t>учитывать возрастные и психологические особенности участников, требования безопасности и охраны здоровья  при организации спортивных </a:t>
            </a:r>
            <a:r>
              <a:rPr lang="ru-RU" sz="1800" dirty="0" smtClean="0"/>
              <a:t>состязаний;</a:t>
            </a:r>
            <a:endParaRPr lang="ru-RU" sz="1800" dirty="0"/>
          </a:p>
          <a:p>
            <a:pPr lvl="0"/>
            <a:r>
              <a:rPr lang="ru-RU" sz="1800" dirty="0"/>
              <a:t> соблюдать этику делового общения</a:t>
            </a:r>
            <a:r>
              <a:rPr lang="en-US" sz="1800" dirty="0"/>
              <a:t>;</a:t>
            </a:r>
            <a:endParaRPr lang="ru-RU" sz="1800" dirty="0"/>
          </a:p>
          <a:p>
            <a:pPr lvl="0"/>
            <a:r>
              <a:rPr lang="ru-RU" sz="1800" dirty="0"/>
              <a:t>занимать активную позицию в борьбе с нарушителями правил спортивных состязаний, использованием допинга, несправедливым </a:t>
            </a:r>
            <a:r>
              <a:rPr lang="ru-RU" sz="1800" dirty="0" smtClean="0"/>
              <a:t>судейством;</a:t>
            </a:r>
            <a:endParaRPr lang="ru-RU" sz="1800" dirty="0"/>
          </a:p>
          <a:p>
            <a:pPr lvl="0"/>
            <a:r>
              <a:rPr lang="ru-RU" sz="1800" dirty="0"/>
              <a:t>не допускать и не замалчивать нарушений техники безопасности,  выявленных  угроз жизни, здоровью спортсменов и зрителей при организации и проведении спортивных </a:t>
            </a:r>
            <a:r>
              <a:rPr lang="ru-RU" sz="1800" dirty="0" smtClean="0"/>
              <a:t>состязаний;</a:t>
            </a:r>
            <a:endParaRPr lang="ru-RU" sz="1800" dirty="0"/>
          </a:p>
          <a:p>
            <a:pPr lvl="0"/>
            <a:r>
              <a:rPr lang="ru-RU" sz="1800" dirty="0" smtClean="0"/>
              <a:t>не </a:t>
            </a:r>
            <a:r>
              <a:rPr lang="ru-RU" sz="1800" dirty="0"/>
              <a:t>создавать конфликтные ситуации на рабочем месте и в отношениях с коллегами, спортсменами, воспитанниками, </a:t>
            </a:r>
            <a:r>
              <a:rPr lang="ru-RU" sz="1800" dirty="0" smtClean="0"/>
              <a:t>соперниками</a:t>
            </a:r>
            <a:r>
              <a:rPr lang="ru-RU" sz="1800" dirty="0"/>
              <a:t>, организаторами спортивных </a:t>
            </a:r>
            <a:r>
              <a:rPr lang="ru-RU" sz="1800" dirty="0" smtClean="0"/>
              <a:t>состязаний;</a:t>
            </a:r>
            <a:endParaRPr lang="ru-RU" sz="1800" dirty="0"/>
          </a:p>
          <a:p>
            <a:r>
              <a:rPr lang="ru-RU" sz="1800" dirty="0"/>
              <a:t>не совершать действий, которые наносят урон репутации физкультурно-спортивной организации, спортивных команд, спортсменов.</a:t>
            </a:r>
          </a:p>
        </p:txBody>
      </p:sp>
    </p:spTree>
    <p:extLst>
      <p:ext uri="{BB962C8B-B14F-4D97-AF65-F5344CB8AC3E}">
        <p14:creationId xmlns:p14="http://schemas.microsoft.com/office/powerpoint/2010/main" val="36697855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err="1" smtClean="0">
                <a:solidFill>
                  <a:schemeClr val="bg1"/>
                </a:solidFill>
              </a:rPr>
              <a:t>Найм</a:t>
            </a:r>
            <a:r>
              <a:rPr lang="ru-RU" sz="2400" dirty="0" smtClean="0">
                <a:solidFill>
                  <a:schemeClr val="bg1"/>
                </a:solidFill>
              </a:rPr>
              <a:t> на работу и увольнение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14307599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Официальные церемонии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42" y="1413014"/>
            <a:ext cx="7780805" cy="4376703"/>
          </a:xfrm>
        </p:spPr>
      </p:pic>
    </p:spTree>
    <p:extLst>
      <p:ext uri="{BB962C8B-B14F-4D97-AF65-F5344CB8AC3E}">
        <p14:creationId xmlns:p14="http://schemas.microsoft.com/office/powerpoint/2010/main" val="3374912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Устоявшиеся традиции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87" y="1357625"/>
            <a:ext cx="7240156" cy="4807916"/>
          </a:xfrm>
        </p:spPr>
      </p:pic>
    </p:spTree>
    <p:extLst>
      <p:ext uri="{BB962C8B-B14F-4D97-AF65-F5344CB8AC3E}">
        <p14:creationId xmlns:p14="http://schemas.microsoft.com/office/powerpoint/2010/main" val="32870152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25117" y="24622"/>
            <a:ext cx="8054128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2597150" algn="l"/>
              </a:tabLst>
              <a:defRPr/>
            </a:pPr>
            <a:r>
              <a:rPr lang="ru-RU" sz="3200" b="1" dirty="0" smtClean="0">
                <a:ln w="11430"/>
                <a:solidFill>
                  <a:srgbClr val="FFFF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Ведомственная и независимая оценки</a:t>
            </a:r>
            <a:endParaRPr lang="ru-RU" sz="3200" b="1" dirty="0">
              <a:ln w="11430"/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614334" y="571480"/>
            <a:ext cx="5100666" cy="571504"/>
          </a:xfrm>
          <a:prstGeom prst="roundRect">
            <a:avLst>
              <a:gd name="adj" fmla="val 16667"/>
            </a:avLst>
          </a:prstGeom>
          <a:solidFill>
            <a:srgbClr val="D2E5FA"/>
          </a:solidFill>
          <a:ln w="38100">
            <a:solidFill>
              <a:schemeClr val="accent5">
                <a:lumMod val="50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b="1" dirty="0" smtClean="0">
                <a:solidFill>
                  <a:srgbClr val="000000"/>
                </a:solidFill>
                <a:cs typeface="Arial" pitchFamily="34" charset="0"/>
              </a:rPr>
              <a:t>Независимая оценка квалификации</a:t>
            </a:r>
            <a:endParaRPr lang="ru-RU" sz="20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6534150" y="571480"/>
            <a:ext cx="2452716" cy="571504"/>
          </a:xfrm>
          <a:prstGeom prst="roundRect">
            <a:avLst>
              <a:gd name="adj" fmla="val 16667"/>
            </a:avLst>
          </a:prstGeom>
          <a:solidFill>
            <a:srgbClr val="D2E5FA"/>
          </a:solidFill>
          <a:ln w="38100">
            <a:solidFill>
              <a:schemeClr val="accent5">
                <a:lumMod val="50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b="1" dirty="0" smtClean="0">
                <a:solidFill>
                  <a:srgbClr val="000000"/>
                </a:solidFill>
                <a:cs typeface="Arial" pitchFamily="34" charset="0"/>
              </a:rPr>
              <a:t>Аттестация</a:t>
            </a:r>
            <a:endParaRPr lang="ru-RU" sz="2000" b="1" dirty="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247942"/>
              </p:ext>
            </p:extLst>
          </p:nvPr>
        </p:nvGraphicFramePr>
        <p:xfrm>
          <a:off x="198782" y="1357299"/>
          <a:ext cx="6316317" cy="4868296"/>
        </p:xfrm>
        <a:graphic>
          <a:graphicData uri="http://schemas.openxmlformats.org/drawingml/2006/table">
            <a:tbl>
              <a:tblPr/>
              <a:tblGrid>
                <a:gridCol w="6316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038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baseline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rgbClr val="000000"/>
                          </a:solidFill>
                          <a:cs typeface="Arial" pitchFamily="34" charset="0"/>
                        </a:rPr>
                        <a:t>Независимая оценка квалификации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baseline="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20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r>
                        <a:rPr kumimoji="0" lang="ru-RU" sz="20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подтверждение в Независимом Центре оценки квалификаций уровня соответствия соискателя </a:t>
                      </a:r>
                      <a:r>
                        <a:rPr kumimoji="0" lang="ru-RU" sz="20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требованиям профессионального стандарта (ПС). Порядок заявления – добровольный.</a:t>
                      </a:r>
                      <a:endParaRPr kumimoji="0" lang="ru-RU" sz="2000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44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Оценку квалификации проводит «третья сторона» (независимая). </a:t>
                      </a:r>
                      <a:r>
                        <a:rPr lang="ru-RU" sz="20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Эксперты - опытные специалисты в данном виде деятельности, представители образовательных учреждений    </a:t>
                      </a:r>
                      <a:endParaRPr lang="ru-RU" sz="2000" baseline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101648"/>
              </p:ext>
            </p:extLst>
          </p:nvPr>
        </p:nvGraphicFramePr>
        <p:xfrm>
          <a:off x="6617508" y="1378226"/>
          <a:ext cx="2286000" cy="4837044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962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Аттестация</a:t>
                      </a:r>
                      <a:r>
                        <a:rPr kumimoji="0" lang="ru-RU" sz="24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- </a:t>
                      </a:r>
                      <a:r>
                        <a:rPr kumimoji="0" lang="ru-RU" sz="20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оценка соответствия  работника занимаемой должности</a:t>
                      </a:r>
                      <a:endParaRPr lang="ru-RU" sz="2000" b="0" baseline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08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ru-RU" sz="20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Оценка проводится «внутренними экспертами»</a:t>
                      </a:r>
                      <a:endParaRPr kumimoji="0" lang="ru-RU" sz="2000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45346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AutoShape 9"/>
          <p:cNvSpPr>
            <a:spLocks noChangeArrowheads="1"/>
          </p:cNvSpPr>
          <p:nvPr/>
        </p:nvSpPr>
        <p:spPr bwMode="auto">
          <a:xfrm>
            <a:off x="1258888" y="92909"/>
            <a:ext cx="6651625" cy="105560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2800" dirty="0">
                <a:solidFill>
                  <a:srgbClr val="FFFFFF"/>
                </a:solidFill>
                <a:latin typeface="Century Schoolbook"/>
              </a:rPr>
              <a:t>Независимая </a:t>
            </a:r>
            <a:r>
              <a:rPr lang="ru-RU" sz="2800" dirty="0" smtClean="0">
                <a:solidFill>
                  <a:srgbClr val="FFFFFF"/>
                </a:solidFill>
                <a:latin typeface="Century Schoolbook"/>
              </a:rPr>
              <a:t>оценка квалификаций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2800" dirty="0" smtClean="0">
                <a:solidFill>
                  <a:srgbClr val="FFFFFF"/>
                </a:solidFill>
                <a:latin typeface="Century Schoolbook"/>
              </a:rPr>
              <a:t>Порядок регулирования</a:t>
            </a:r>
            <a:endParaRPr lang="ru-RU" sz="2800" dirty="0">
              <a:solidFill>
                <a:srgbClr val="FFFFFF"/>
              </a:solidFill>
              <a:latin typeface="Century Schoolbook"/>
            </a:endParaRPr>
          </a:p>
        </p:txBody>
      </p:sp>
      <p:sp>
        <p:nvSpPr>
          <p:cNvPr id="20485" name="AutoShape 8"/>
          <p:cNvSpPr>
            <a:spLocks noChangeArrowheads="1"/>
          </p:cNvSpPr>
          <p:nvPr/>
        </p:nvSpPr>
        <p:spPr bwMode="auto">
          <a:xfrm>
            <a:off x="2339975" y="1401038"/>
            <a:ext cx="4464050" cy="531674"/>
          </a:xfrm>
          <a:prstGeom prst="bevel">
            <a:avLst>
              <a:gd name="adj" fmla="val 12500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2000" dirty="0" smtClean="0">
                <a:solidFill>
                  <a:srgbClr val="000000"/>
                </a:solidFill>
                <a:latin typeface="Century Schoolbook"/>
              </a:rPr>
              <a:t>Центры оценки квалификаций</a:t>
            </a:r>
            <a:endParaRPr lang="ru-RU" sz="2000" dirty="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0489" name="AutoShape 11"/>
          <p:cNvSpPr>
            <a:spLocks noChangeArrowheads="1"/>
          </p:cNvSpPr>
          <p:nvPr/>
        </p:nvSpPr>
        <p:spPr bwMode="auto">
          <a:xfrm>
            <a:off x="2508216" y="2260168"/>
            <a:ext cx="4392612" cy="1057037"/>
          </a:xfrm>
          <a:prstGeom prst="upArrowCallout">
            <a:avLst>
              <a:gd name="adj1" fmla="val 74219"/>
              <a:gd name="adj2" fmla="val 77882"/>
              <a:gd name="adj3" fmla="val 21875"/>
              <a:gd name="adj4" fmla="val 66667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2000" dirty="0" smtClean="0">
                <a:solidFill>
                  <a:srgbClr val="000000"/>
                </a:solidFill>
                <a:latin typeface="Century Schoolbook"/>
              </a:rPr>
              <a:t>Советы профессиональных квалификаций (отраслевые)</a:t>
            </a:r>
            <a:endParaRPr lang="ru-RU" sz="2000" dirty="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0490" name="AutoShape 13"/>
          <p:cNvSpPr>
            <a:spLocks noChangeArrowheads="1"/>
          </p:cNvSpPr>
          <p:nvPr/>
        </p:nvSpPr>
        <p:spPr bwMode="auto">
          <a:xfrm>
            <a:off x="395288" y="3494286"/>
            <a:ext cx="8208962" cy="51077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2400" dirty="0" smtClean="0">
                <a:solidFill>
                  <a:srgbClr val="FFFFFF"/>
                </a:solidFill>
                <a:latin typeface="Century Schoolbook"/>
              </a:rPr>
              <a:t>Национальное агентство развития квалификаций</a:t>
            </a:r>
            <a:endParaRPr lang="ru-RU" sz="2400" dirty="0">
              <a:solidFill>
                <a:srgbClr val="FFFFFF"/>
              </a:solidFill>
              <a:latin typeface="Century Schoolbook"/>
            </a:endParaRPr>
          </a:p>
        </p:txBody>
      </p:sp>
      <p:sp>
        <p:nvSpPr>
          <p:cNvPr id="20491" name="Rectangle 2"/>
          <p:cNvSpPr>
            <a:spLocks noChangeArrowheads="1"/>
          </p:cNvSpPr>
          <p:nvPr/>
        </p:nvSpPr>
        <p:spPr bwMode="auto">
          <a:xfrm>
            <a:off x="395288" y="4367282"/>
            <a:ext cx="2864747" cy="70788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2000" dirty="0" smtClean="0">
                <a:solidFill>
                  <a:srgbClr val="000000"/>
                </a:solidFill>
                <a:latin typeface="Century Schoolbook"/>
              </a:rPr>
              <a:t>Профессиональные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2000" dirty="0">
                <a:solidFill>
                  <a:srgbClr val="000000"/>
                </a:solidFill>
                <a:latin typeface="Century Schoolbook"/>
              </a:rPr>
              <a:t>с</a:t>
            </a:r>
            <a:r>
              <a:rPr lang="ru-RU" sz="2000" dirty="0" smtClean="0">
                <a:solidFill>
                  <a:srgbClr val="000000"/>
                </a:solidFill>
                <a:latin typeface="Century Schoolbook"/>
              </a:rPr>
              <a:t>оюзы и ассоциации</a:t>
            </a:r>
            <a:endParaRPr lang="ru-RU" sz="2000" dirty="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0492" name="AutoShape 6"/>
          <p:cNvSpPr>
            <a:spLocks noChangeArrowheads="1"/>
          </p:cNvSpPr>
          <p:nvPr/>
        </p:nvSpPr>
        <p:spPr bwMode="auto">
          <a:xfrm>
            <a:off x="667473" y="5374999"/>
            <a:ext cx="3506962" cy="1223963"/>
          </a:xfrm>
          <a:prstGeom prst="flowChartMulti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2800" dirty="0" smtClean="0">
                <a:solidFill>
                  <a:srgbClr val="000000"/>
                </a:solidFill>
                <a:latin typeface="Century Schoolbook"/>
              </a:rPr>
              <a:t>Минтруд России</a:t>
            </a:r>
            <a:endParaRPr lang="ru-RU" sz="2800" dirty="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0493" name="AutoShape 6"/>
          <p:cNvSpPr>
            <a:spLocks noChangeArrowheads="1"/>
          </p:cNvSpPr>
          <p:nvPr/>
        </p:nvSpPr>
        <p:spPr bwMode="auto">
          <a:xfrm>
            <a:off x="4787901" y="5252068"/>
            <a:ext cx="3521212" cy="1223963"/>
          </a:xfrm>
          <a:prstGeom prst="flowChartMulti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600" dirty="0" smtClean="0">
                <a:solidFill>
                  <a:srgbClr val="000000"/>
                </a:solidFill>
                <a:latin typeface="Century Schoolbook"/>
              </a:rPr>
              <a:t>Национальный Совет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600" dirty="0" smtClean="0">
                <a:solidFill>
                  <a:srgbClr val="000000"/>
                </a:solidFill>
                <a:latin typeface="Century Schoolbook"/>
              </a:rPr>
              <a:t>при Президенте РФ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600" dirty="0">
                <a:solidFill>
                  <a:srgbClr val="000000"/>
                </a:solidFill>
                <a:latin typeface="Century Schoolbook"/>
              </a:rPr>
              <a:t>п</a:t>
            </a:r>
            <a:r>
              <a:rPr lang="ru-RU" sz="1600" dirty="0" smtClean="0">
                <a:solidFill>
                  <a:srgbClr val="000000"/>
                </a:solidFill>
                <a:latin typeface="Century Schoolbook"/>
              </a:rPr>
              <a:t>о профессиональным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600" dirty="0" smtClean="0">
                <a:solidFill>
                  <a:srgbClr val="000000"/>
                </a:solidFill>
                <a:latin typeface="Century Schoolbook"/>
              </a:rPr>
              <a:t>квалификациям</a:t>
            </a:r>
            <a:endParaRPr lang="ru-RU" sz="1600" dirty="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0494" name="Rectangle 4"/>
          <p:cNvSpPr>
            <a:spLocks noChangeArrowheads="1"/>
          </p:cNvSpPr>
          <p:nvPr/>
        </p:nvSpPr>
        <p:spPr bwMode="auto">
          <a:xfrm>
            <a:off x="3538331" y="4394329"/>
            <a:ext cx="2332382" cy="70788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2000" dirty="0" smtClean="0">
                <a:solidFill>
                  <a:srgbClr val="000000"/>
                </a:solidFill>
                <a:latin typeface="Century Schoolbook"/>
              </a:rPr>
              <a:t>Объединения работодателей</a:t>
            </a:r>
            <a:endParaRPr lang="ru-RU" sz="2000" dirty="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0497" name="Line 17"/>
          <p:cNvSpPr>
            <a:spLocks noChangeShapeType="1"/>
          </p:cNvSpPr>
          <p:nvPr/>
        </p:nvSpPr>
        <p:spPr bwMode="auto">
          <a:xfrm flipV="1">
            <a:off x="7443581" y="4103747"/>
            <a:ext cx="0" cy="290582"/>
          </a:xfrm>
          <a:prstGeom prst="line">
            <a:avLst/>
          </a:prstGeom>
          <a:noFill/>
          <a:ln w="730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sz="180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0499" name="Line 17"/>
          <p:cNvSpPr>
            <a:spLocks noChangeShapeType="1"/>
          </p:cNvSpPr>
          <p:nvPr/>
        </p:nvSpPr>
        <p:spPr bwMode="auto">
          <a:xfrm flipV="1">
            <a:off x="4716463" y="4076700"/>
            <a:ext cx="0" cy="290513"/>
          </a:xfrm>
          <a:prstGeom prst="line">
            <a:avLst/>
          </a:prstGeom>
          <a:noFill/>
          <a:ln w="730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sz="180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0500" name="Line 17"/>
          <p:cNvSpPr>
            <a:spLocks noChangeShapeType="1"/>
          </p:cNvSpPr>
          <p:nvPr/>
        </p:nvSpPr>
        <p:spPr bwMode="auto">
          <a:xfrm flipV="1">
            <a:off x="2195513" y="4076700"/>
            <a:ext cx="0" cy="290513"/>
          </a:xfrm>
          <a:prstGeom prst="line">
            <a:avLst/>
          </a:prstGeom>
          <a:noFill/>
          <a:ln w="730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sz="180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6149009" y="4403581"/>
            <a:ext cx="2358887" cy="70788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2000" dirty="0" smtClean="0">
                <a:solidFill>
                  <a:srgbClr val="000000"/>
                </a:solidFill>
                <a:latin typeface="Century Schoolbook"/>
              </a:rPr>
              <a:t>Образовательные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2000" dirty="0" smtClean="0">
                <a:solidFill>
                  <a:srgbClr val="000000"/>
                </a:solidFill>
                <a:latin typeface="Century Schoolbook"/>
              </a:rPr>
              <a:t>учреждения</a:t>
            </a:r>
            <a:endParaRPr lang="ru-RU" sz="2000" dirty="0">
              <a:solidFill>
                <a:srgbClr val="000000"/>
              </a:solidFill>
              <a:latin typeface="Century Schoolbook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" y="92909"/>
            <a:ext cx="8218487" cy="652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538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Прямая со стрелкой 48"/>
          <p:cNvCxnSpPr/>
          <p:nvPr/>
        </p:nvCxnSpPr>
        <p:spPr>
          <a:xfrm>
            <a:off x="2843808" y="4041068"/>
            <a:ext cx="4176464" cy="0"/>
          </a:xfrm>
          <a:prstGeom prst="straightConnector1">
            <a:avLst/>
          </a:prstGeom>
          <a:ln w="38100">
            <a:solidFill>
              <a:srgbClr val="24C20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423292" y="2118589"/>
            <a:ext cx="2420516" cy="273630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1800" dirty="0" smtClean="0">
                <a:solidFill>
                  <a:prstClr val="white"/>
                </a:solidFill>
              </a:rPr>
              <a:t>Образовательные учреждения</a:t>
            </a: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с одним скругленным углом 8"/>
          <p:cNvSpPr/>
          <p:nvPr/>
        </p:nvSpPr>
        <p:spPr>
          <a:xfrm>
            <a:off x="3347864" y="1772816"/>
            <a:ext cx="3312368" cy="108012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 smtClean="0">
              <a:solidFill>
                <a:prstClr val="white"/>
              </a:solidFill>
            </a:endParaRPr>
          </a:p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prstClr val="white"/>
                </a:solidFill>
              </a:rPr>
              <a:t>Профессиональные стандарты</a:t>
            </a:r>
            <a:endParaRPr lang="ru-RU" sz="1800" dirty="0">
              <a:solidFill>
                <a:prstClr val="white"/>
              </a:solidFill>
            </a:endParaRPr>
          </a:p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с одним скругленным углом 9"/>
          <p:cNvSpPr/>
          <p:nvPr/>
        </p:nvSpPr>
        <p:spPr>
          <a:xfrm>
            <a:off x="3347864" y="3645024"/>
            <a:ext cx="3312368" cy="792088"/>
          </a:xfrm>
          <a:prstGeom prst="round1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1800" dirty="0" smtClean="0">
                <a:solidFill>
                  <a:prstClr val="white"/>
                </a:solidFill>
              </a:rPr>
              <a:t>Центры независимой оценки квалификации</a:t>
            </a: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47864" y="5229200"/>
            <a:ext cx="3456384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1800" dirty="0" smtClean="0">
                <a:solidFill>
                  <a:prstClr val="white"/>
                </a:solidFill>
              </a:rPr>
              <a:t>Отраслевые объединения работодателей в спорте</a:t>
            </a: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с двумя скругленными соседними углами 11"/>
          <p:cNvSpPr/>
          <p:nvPr/>
        </p:nvSpPr>
        <p:spPr>
          <a:xfrm>
            <a:off x="7020272" y="2312876"/>
            <a:ext cx="1944215" cy="2952328"/>
          </a:xfrm>
          <a:prstGeom prst="round2Same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1800" dirty="0" smtClean="0">
                <a:solidFill>
                  <a:prstClr val="white"/>
                </a:solidFill>
              </a:rPr>
              <a:t>Спортивные организации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99592" y="836712"/>
            <a:ext cx="770485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1800" dirty="0" smtClean="0">
                <a:solidFill>
                  <a:prstClr val="white"/>
                </a:solidFill>
              </a:rPr>
              <a:t>Схема оценки квалификаций в спорте</a:t>
            </a:r>
            <a:endParaRPr lang="ru-RU" sz="1800" dirty="0">
              <a:solidFill>
                <a:prstClr val="white"/>
              </a:solidFill>
            </a:endParaRPr>
          </a:p>
        </p:txBody>
      </p:sp>
      <p:cxnSp>
        <p:nvCxnSpPr>
          <p:cNvPr id="17" name="Прямая соединительная линия 16"/>
          <p:cNvCxnSpPr>
            <a:stCxn id="11" idx="3"/>
          </p:cNvCxnSpPr>
          <p:nvPr/>
        </p:nvCxnSpPr>
        <p:spPr>
          <a:xfrm flipV="1">
            <a:off x="6804248" y="5517232"/>
            <a:ext cx="1080120" cy="2520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7884368" y="5229200"/>
            <a:ext cx="0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endCxn id="11" idx="1"/>
          </p:cNvCxnSpPr>
          <p:nvPr/>
        </p:nvCxnSpPr>
        <p:spPr>
          <a:xfrm>
            <a:off x="1541612" y="5517232"/>
            <a:ext cx="1806252" cy="2520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1547664" y="4885184"/>
            <a:ext cx="0" cy="6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1727684" y="1916832"/>
            <a:ext cx="16201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1655676" y="1886541"/>
            <a:ext cx="72008" cy="2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11" idx="0"/>
          </p:cNvCxnSpPr>
          <p:nvPr/>
        </p:nvCxnSpPr>
        <p:spPr>
          <a:xfrm flipV="1">
            <a:off x="5076056" y="4437112"/>
            <a:ext cx="0" cy="7920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2843808" y="3195836"/>
            <a:ext cx="4176464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5508104" y="4833156"/>
            <a:ext cx="1512168" cy="0"/>
          </a:xfrm>
          <a:prstGeom prst="line">
            <a:avLst/>
          </a:prstGeom>
          <a:ln w="3810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flipV="1">
            <a:off x="5508104" y="4437112"/>
            <a:ext cx="0" cy="396044"/>
          </a:xfrm>
          <a:prstGeom prst="straightConnector1">
            <a:avLst/>
          </a:prstGeom>
          <a:ln w="38100">
            <a:solidFill>
              <a:srgbClr val="80008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V="1">
            <a:off x="5076056" y="2924944"/>
            <a:ext cx="0" cy="720080"/>
          </a:xfrm>
          <a:prstGeom prst="line">
            <a:avLst/>
          </a:prstGeom>
          <a:ln w="3810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5076056" y="2924944"/>
            <a:ext cx="1944216" cy="0"/>
          </a:xfrm>
          <a:prstGeom prst="straightConnector1">
            <a:avLst/>
          </a:prstGeom>
          <a:ln w="38100">
            <a:solidFill>
              <a:srgbClr val="80008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Левая круглая скобка 69"/>
          <p:cNvSpPr/>
          <p:nvPr/>
        </p:nvSpPr>
        <p:spPr>
          <a:xfrm>
            <a:off x="423292" y="548680"/>
            <a:ext cx="4652764" cy="5760640"/>
          </a:xfrm>
          <a:prstGeom prst="leftBracket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ru-RU" sz="1800">
              <a:solidFill>
                <a:prstClr val="black"/>
              </a:solidFill>
            </a:endParaRPr>
          </a:p>
        </p:txBody>
      </p:sp>
      <p:sp>
        <p:nvSpPr>
          <p:cNvPr id="71" name="Правая круглая скобка 70"/>
          <p:cNvSpPr/>
          <p:nvPr/>
        </p:nvSpPr>
        <p:spPr>
          <a:xfrm>
            <a:off x="5076056" y="548680"/>
            <a:ext cx="3888432" cy="5760640"/>
          </a:xfrm>
          <a:prstGeom prst="rightBracket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ru-RU" sz="1800">
              <a:solidFill>
                <a:prstClr val="black"/>
              </a:solidFill>
            </a:endParaRPr>
          </a:p>
        </p:txBody>
      </p:sp>
      <p:cxnSp>
        <p:nvCxnSpPr>
          <p:cNvPr id="3" name="Соединительная линия уступом 2"/>
          <p:cNvCxnSpPr>
            <a:stCxn id="12" idx="3"/>
          </p:cNvCxnSpPr>
          <p:nvPr/>
        </p:nvCxnSpPr>
        <p:spPr>
          <a:xfrm rot="16200000" flipV="1">
            <a:off x="7200307" y="1520803"/>
            <a:ext cx="252000" cy="1332146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73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5" name="Text Box 7"/>
          <p:cNvSpPr txBox="1">
            <a:spLocks noChangeArrowheads="1"/>
          </p:cNvSpPr>
          <p:nvPr/>
        </p:nvSpPr>
        <p:spPr bwMode="auto">
          <a:xfrm>
            <a:off x="351182" y="155575"/>
            <a:ext cx="8746435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50000"/>
              </a:spcBef>
              <a:buFontTx/>
              <a:buNone/>
            </a:pPr>
            <a:r>
              <a:rPr lang="ru-RU" sz="32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Порядок получения независимой оценки</a:t>
            </a:r>
            <a:endParaRPr lang="ru-RU" sz="3200" dirty="0">
              <a:solidFill>
                <a:srgbClr val="FFFF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0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98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102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1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" name="Rectangle 12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74" name="Picture 1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905" y="1423643"/>
            <a:ext cx="6884987" cy="427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55374"/>
          </a:xfrm>
        </p:spPr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</a:rPr>
              <a:t>Спорт бывает таким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943" y="1526467"/>
            <a:ext cx="6341832" cy="4240323"/>
          </a:xfrm>
        </p:spPr>
      </p:pic>
    </p:spTree>
    <p:extLst>
      <p:ext uri="{BB962C8B-B14F-4D97-AF65-F5344CB8AC3E}">
        <p14:creationId xmlns:p14="http://schemas.microsoft.com/office/powerpoint/2010/main" val="36715189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704" y="0"/>
            <a:ext cx="8229600" cy="808383"/>
          </a:xfrm>
        </p:spPr>
        <p:txBody>
          <a:bodyPr/>
          <a:lstStyle/>
          <a:p>
            <a:r>
              <a:rPr lang="ru-RU" sz="3600" dirty="0" smtClean="0">
                <a:solidFill>
                  <a:srgbClr val="FFFF00"/>
                </a:solidFill>
              </a:rPr>
              <a:t>Изменения в законодательстве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85462"/>
            <a:ext cx="8229600" cy="4840702"/>
          </a:xfrm>
        </p:spPr>
        <p:txBody>
          <a:bodyPr/>
          <a:lstStyle/>
          <a:p>
            <a:r>
              <a:rPr lang="ru-RU" sz="2000" dirty="0">
                <a:solidFill>
                  <a:schemeClr val="accent2"/>
                </a:solidFill>
              </a:rPr>
              <a:t>2 мая 2015 года подписан Федеральный закон № 122-ФЗ «О внесении изменений в Трудовой кодекс Российской Федерации и статьи 11 и 73 Федерального закона «Об образовании в Российской Федерации». Закон дополнил Трудовой кодекс РФ статьей 195.3 «Порядок применения профессиональных стандартов»:</a:t>
            </a:r>
          </a:p>
          <a:p>
            <a:r>
              <a:rPr lang="ru-RU" sz="2000" dirty="0">
                <a:solidFill>
                  <a:schemeClr val="accent2"/>
                </a:solidFill>
              </a:rPr>
              <a:t>- если Трудовым кодексом РФ, другими федеральными законами, иными нормативными правовыми актами РФ установлены требования к квалификации, необходимой работнику для выполнения определенной трудовой функции, </a:t>
            </a:r>
            <a:r>
              <a:rPr lang="ru-RU" sz="2000" b="1" i="1" dirty="0">
                <a:solidFill>
                  <a:srgbClr val="C00000"/>
                </a:solidFill>
              </a:rPr>
              <a:t>профессиональные стандарты в части указанных требований обязательны для применения работодателями</a:t>
            </a:r>
            <a:r>
              <a:rPr lang="ru-RU" sz="2000" dirty="0">
                <a:solidFill>
                  <a:srgbClr val="C00000"/>
                </a:solidFill>
              </a:rPr>
              <a:t>.</a:t>
            </a:r>
          </a:p>
          <a:p>
            <a:r>
              <a:rPr lang="ru-RU" sz="2000" dirty="0">
                <a:solidFill>
                  <a:schemeClr val="accent2"/>
                </a:solidFill>
              </a:rPr>
              <a:t>Изменения </a:t>
            </a:r>
            <a:r>
              <a:rPr lang="ru-RU" sz="2000" dirty="0" smtClean="0">
                <a:solidFill>
                  <a:schemeClr val="accent2"/>
                </a:solidFill>
              </a:rPr>
              <a:t>вступили </a:t>
            </a:r>
            <a:r>
              <a:rPr lang="ru-RU" sz="2000" dirty="0">
                <a:solidFill>
                  <a:schemeClr val="accent2"/>
                </a:solidFill>
              </a:rPr>
              <a:t>в силу с 1 июля 2016 года.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0823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368748" cy="742122"/>
          </a:xfrm>
        </p:spPr>
        <p:txBody>
          <a:bodyPr/>
          <a:lstStyle/>
          <a:p>
            <a:r>
              <a:rPr lang="ru-RU" sz="3600" dirty="0" smtClean="0">
                <a:solidFill>
                  <a:srgbClr val="FFFF00"/>
                </a:solidFill>
              </a:rPr>
              <a:t>Оценка квалификаций в спорте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199" y="1435100"/>
            <a:ext cx="6288157" cy="4691063"/>
          </a:xfrm>
        </p:spPr>
        <p:txBody>
          <a:bodyPr/>
          <a:lstStyle/>
          <a:p>
            <a:r>
              <a:rPr lang="ru-RU" sz="2000" dirty="0" smtClean="0"/>
              <a:t>Необходимые субъекты:</a:t>
            </a:r>
          </a:p>
          <a:p>
            <a:endParaRPr lang="ru-RU" sz="2000" dirty="0" smtClean="0"/>
          </a:p>
          <a:p>
            <a:pPr marL="342900" indent="-342900">
              <a:buFontTx/>
              <a:buAutoNum type="arabicPeriod"/>
            </a:pPr>
            <a:r>
              <a:rPr lang="ru-RU" sz="2000" dirty="0"/>
              <a:t>Отраслевой профсоюз (есть)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Отраслевое объединение работодателей (нет)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Квалификационные советы (нет)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Центр оценки квалификаций (нет)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Региональная сеть (есть)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Профессиональные стандарты (есть)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Образовательные программы (есть)</a:t>
            </a:r>
          </a:p>
          <a:p>
            <a:endParaRPr lang="ru-RU" dirty="0" smtClean="0"/>
          </a:p>
          <a:p>
            <a:r>
              <a:rPr lang="ru-RU" sz="2000" dirty="0" smtClean="0"/>
              <a:t>Для создания системы независимой оценки квалификаций в спорте требуется понимание неизбежности изменений!</a:t>
            </a:r>
            <a:endParaRPr lang="ru-RU" sz="20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826" y="1759426"/>
            <a:ext cx="2425147" cy="2269235"/>
          </a:xfrm>
        </p:spPr>
      </p:pic>
    </p:spTree>
    <p:extLst>
      <p:ext uri="{BB962C8B-B14F-4D97-AF65-F5344CB8AC3E}">
        <p14:creationId xmlns:p14="http://schemas.microsoft.com/office/powerpoint/2010/main" val="36018639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73050"/>
            <a:ext cx="9144000" cy="482324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Московский Государственный Университет имени М.В. </a:t>
            </a:r>
            <a:r>
              <a:rPr lang="ru-RU" dirty="0">
                <a:solidFill>
                  <a:srgbClr val="FFFF00"/>
                </a:solidFill>
              </a:rPr>
              <a:t>Л</a:t>
            </a:r>
            <a:r>
              <a:rPr lang="ru-RU" dirty="0" smtClean="0">
                <a:solidFill>
                  <a:srgbClr val="FFFF00"/>
                </a:solidFill>
              </a:rPr>
              <a:t>омоносова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412" y="2054087"/>
            <a:ext cx="2933887" cy="3121957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618383" cy="4691063"/>
          </a:xfrm>
        </p:spPr>
        <p:txBody>
          <a:bodyPr/>
          <a:lstStyle/>
          <a:p>
            <a:pPr algn="ctr"/>
            <a:r>
              <a:rPr lang="ru-RU" sz="1800" b="1" dirty="0" smtClean="0"/>
              <a:t>Спасибо за внимание!</a:t>
            </a:r>
            <a:endParaRPr lang="en-US" sz="1800" b="1" dirty="0" smtClean="0"/>
          </a:p>
          <a:p>
            <a:pPr algn="ctr"/>
            <a:endParaRPr lang="ru-RU" sz="1800" b="1" dirty="0" smtClean="0"/>
          </a:p>
          <a:p>
            <a:pPr algn="ctr"/>
            <a:r>
              <a:rPr lang="ru-RU" sz="1800" b="1" dirty="0" smtClean="0"/>
              <a:t>Центр спортивного менеджмента </a:t>
            </a:r>
          </a:p>
          <a:p>
            <a:pPr algn="ctr"/>
            <a:r>
              <a:rPr lang="ru-RU" sz="1800" b="1" dirty="0" smtClean="0"/>
              <a:t>МГУ имени М.В. Ломоносова</a:t>
            </a:r>
          </a:p>
          <a:p>
            <a:pPr algn="ctr"/>
            <a:endParaRPr lang="ru-RU" sz="1800" b="1" dirty="0"/>
          </a:p>
          <a:p>
            <a:pPr algn="ctr"/>
            <a:r>
              <a:rPr lang="ru-RU" sz="1800" b="1" dirty="0" smtClean="0"/>
              <a:t>Алтухов</a:t>
            </a:r>
            <a:endParaRPr lang="en-US" sz="1800" b="1" dirty="0" smtClean="0"/>
          </a:p>
          <a:p>
            <a:pPr algn="ctr"/>
            <a:r>
              <a:rPr lang="ru-RU" sz="1800" b="1" dirty="0" smtClean="0"/>
              <a:t> Сергей Витальевич</a:t>
            </a:r>
          </a:p>
          <a:p>
            <a:pPr algn="ctr"/>
            <a:endParaRPr lang="ru-RU" sz="1800" b="1" dirty="0"/>
          </a:p>
          <a:p>
            <a:pPr algn="ctr"/>
            <a:r>
              <a:rPr lang="en-US" sz="1800" b="1" dirty="0" smtClean="0">
                <a:hlinkClick r:id="rId3"/>
              </a:rPr>
              <a:t>www.sportdiplom.ru</a:t>
            </a:r>
            <a:endParaRPr lang="en-US" sz="1800" b="1" dirty="0" smtClean="0"/>
          </a:p>
          <a:p>
            <a:pPr algn="ctr"/>
            <a:endParaRPr lang="en-US" sz="1800" b="1" dirty="0"/>
          </a:p>
          <a:p>
            <a:pPr algn="ctr"/>
            <a:r>
              <a:rPr lang="en-US" sz="1800" b="1" dirty="0" smtClean="0">
                <a:hlinkClick r:id="rId4"/>
              </a:rPr>
              <a:t>altukhov@rambler.ru</a:t>
            </a:r>
            <a:endParaRPr lang="en-US" sz="1800" b="1" dirty="0" smtClean="0"/>
          </a:p>
          <a:p>
            <a:pPr algn="ctr"/>
            <a:endParaRPr lang="en-US" sz="1800" b="1" dirty="0"/>
          </a:p>
          <a:p>
            <a:pPr algn="ctr"/>
            <a:r>
              <a:rPr lang="en-US" sz="1800" b="1" dirty="0" smtClean="0"/>
              <a:t>+7(903) 772-24-02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1051715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1878"/>
          </a:xfrm>
        </p:spPr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</a:rPr>
              <a:t>Спорт бывает таким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2254434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0904"/>
          </a:xfrm>
        </p:spPr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</a:rPr>
              <a:t>Спорт бывает таким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490" y="1105742"/>
            <a:ext cx="5561744" cy="4980666"/>
          </a:xfrm>
        </p:spPr>
      </p:pic>
    </p:spTree>
    <p:extLst>
      <p:ext uri="{BB962C8B-B14F-4D97-AF65-F5344CB8AC3E}">
        <p14:creationId xmlns:p14="http://schemas.microsoft.com/office/powerpoint/2010/main" val="3909648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4887"/>
          </a:xfrm>
        </p:spPr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</a:rPr>
              <a:t>В чем отличие?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2800" b="1" dirty="0" smtClean="0"/>
          </a:p>
          <a:p>
            <a:pPr marL="0" indent="0">
              <a:buNone/>
            </a:pPr>
            <a:endParaRPr lang="ru-RU" sz="2800" b="1" dirty="0"/>
          </a:p>
          <a:p>
            <a:pPr marL="0" indent="0">
              <a:buNone/>
            </a:pPr>
            <a:endParaRPr lang="ru-RU" sz="2800" b="1" dirty="0" smtClean="0"/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2"/>
                </a:solidFill>
              </a:rPr>
              <a:t>Различные уровни требований к профессионализму работников!</a:t>
            </a:r>
          </a:p>
          <a:p>
            <a:pPr marL="0" indent="0">
              <a:buNone/>
            </a:pPr>
            <a:endParaRPr lang="ru-RU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4287061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стандартизация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>
                <a:solidFill>
                  <a:schemeClr val="accent2"/>
                </a:solidFill>
              </a:rPr>
              <a:t>Стандартизация</a:t>
            </a:r>
            <a:r>
              <a:rPr lang="ru-RU" sz="2400" dirty="0">
                <a:solidFill>
                  <a:schemeClr val="accent2"/>
                </a:solidFill>
              </a:rPr>
              <a:t> — это установление и применение правил с целью упорядочения деятельности в определенной области на пользу и при участии всех заинтересованных сторон</a:t>
            </a:r>
            <a:r>
              <a:rPr lang="ru-RU" sz="2400" dirty="0" smtClean="0">
                <a:solidFill>
                  <a:schemeClr val="accent2"/>
                </a:solidFill>
              </a:rPr>
              <a:t>.</a:t>
            </a:r>
          </a:p>
          <a:p>
            <a:endParaRPr lang="ru-RU" sz="2400" dirty="0" smtClean="0">
              <a:solidFill>
                <a:schemeClr val="accent2"/>
              </a:solidFill>
            </a:endParaRPr>
          </a:p>
          <a:p>
            <a:r>
              <a:rPr lang="ru-RU" sz="2400" dirty="0" smtClean="0">
                <a:solidFill>
                  <a:schemeClr val="accent2"/>
                </a:solidFill>
              </a:rPr>
              <a:t>Образовательные стандарты</a:t>
            </a:r>
          </a:p>
          <a:p>
            <a:r>
              <a:rPr lang="ru-RU" sz="2400" dirty="0" smtClean="0">
                <a:solidFill>
                  <a:schemeClr val="accent2"/>
                </a:solidFill>
              </a:rPr>
              <a:t>Технические стандарты</a:t>
            </a:r>
          </a:p>
          <a:p>
            <a:r>
              <a:rPr lang="ru-RU" sz="2400" dirty="0" smtClean="0">
                <a:solidFill>
                  <a:schemeClr val="accent2"/>
                </a:solidFill>
              </a:rPr>
              <a:t>Профессиональные стандарты</a:t>
            </a:r>
            <a:endParaRPr lang="ru-RU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994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972" y="1056986"/>
            <a:ext cx="8741047" cy="4530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2"/>
                </a:solidFill>
                <a:latin typeface="+mj-lt"/>
              </a:rPr>
              <a:t>Профессиональный стандарт – это характеристика квалификаций, необходимых работнику для осуществления определенного вида профессиональной деятельности.</a:t>
            </a:r>
          </a:p>
          <a:p>
            <a:r>
              <a:rPr lang="ru-RU" sz="2000" dirty="0">
                <a:solidFill>
                  <a:schemeClr val="accent2"/>
                </a:solidFill>
                <a:latin typeface="+mj-lt"/>
              </a:rPr>
              <a:t>Обратите внимание: эта квалификация не желаемая или рекомендуемая, а именно </a:t>
            </a:r>
            <a:r>
              <a:rPr lang="ru-RU" sz="2000" b="1" dirty="0">
                <a:solidFill>
                  <a:srgbClr val="C00000"/>
                </a:solidFill>
                <a:latin typeface="+mj-lt"/>
              </a:rPr>
              <a:t>необходимая</a:t>
            </a:r>
            <a:r>
              <a:rPr lang="ru-RU" sz="2000" dirty="0">
                <a:solidFill>
                  <a:srgbClr val="C00000"/>
                </a:solidFill>
                <a:latin typeface="+mj-lt"/>
              </a:rPr>
              <a:t>.</a:t>
            </a:r>
          </a:p>
          <a:p>
            <a:pPr algn="ctr">
              <a:spcBef>
                <a:spcPts val="0"/>
              </a:spcBef>
              <a:buNone/>
            </a:pPr>
            <a:endParaRPr lang="ru-RU" sz="2400" b="1" dirty="0" smtClean="0">
              <a:solidFill>
                <a:srgbClr val="C00000"/>
              </a:solidFill>
              <a:latin typeface="+mj-lt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Описывает</a:t>
            </a:r>
          </a:p>
          <a:p>
            <a:pPr algn="ctr">
              <a:spcBef>
                <a:spcPts val="0"/>
              </a:spcBef>
              <a:buNone/>
            </a:pPr>
            <a:endParaRPr lang="ru-RU" sz="2400" b="1" dirty="0" smtClean="0">
              <a:solidFill>
                <a:srgbClr val="C00000"/>
              </a:solidFill>
              <a:latin typeface="+mj-lt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2"/>
                </a:solidFill>
                <a:latin typeface="+mj-lt"/>
              </a:rPr>
              <a:t>ДЕЯТЕЛЬНОСТЬ (бизнес-процесс), обеспечивающую достижение поставленных целей (задач)</a:t>
            </a:r>
          </a:p>
          <a:p>
            <a:pPr algn="ctr">
              <a:spcBef>
                <a:spcPts val="0"/>
              </a:spcBef>
              <a:buNone/>
            </a:pPr>
            <a:endParaRPr lang="ru-RU" sz="2000" b="1" dirty="0" smtClean="0">
              <a:solidFill>
                <a:srgbClr val="C00000"/>
              </a:solidFill>
              <a:latin typeface="+mj-lt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Не описывает </a:t>
            </a:r>
          </a:p>
          <a:p>
            <a:pPr algn="ctr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000" dirty="0" smtClean="0">
                <a:solidFill>
                  <a:schemeClr val="accent2"/>
                </a:solidFill>
                <a:latin typeface="+mj-lt"/>
              </a:rPr>
              <a:t>требования к человеку (работнику), </a:t>
            </a:r>
          </a:p>
          <a:p>
            <a:pPr algn="ctr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2"/>
                </a:solidFill>
                <a:latin typeface="+mj-lt"/>
              </a:rPr>
              <a:t>должностные  обязанности</a:t>
            </a:r>
          </a:p>
          <a:p>
            <a:pPr>
              <a:spcBef>
                <a:spcPts val="0"/>
              </a:spcBef>
              <a:buClr>
                <a:srgbClr val="C00000"/>
              </a:buClr>
              <a:buNone/>
            </a:pPr>
            <a:endParaRPr lang="ru-RU" sz="2000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48361" y="232475"/>
            <a:ext cx="6478291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Профессиональный стандарт (ПС)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51275" y="3106738"/>
            <a:ext cx="1370013" cy="1793875"/>
            <a:chOff x="2437" y="2057"/>
            <a:chExt cx="768" cy="100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437" y="2057"/>
              <a:ext cx="768" cy="1006"/>
              <a:chOff x="2375" y="2052"/>
              <a:chExt cx="899" cy="1178"/>
            </a:xfrm>
          </p:grpSpPr>
          <p:sp>
            <p:nvSpPr>
              <p:cNvPr id="13332" name="AutoShape 4"/>
              <p:cNvSpPr>
                <a:spLocks noChangeArrowheads="1"/>
              </p:cNvSpPr>
              <p:nvPr/>
            </p:nvSpPr>
            <p:spPr bwMode="auto">
              <a:xfrm rot="900000">
                <a:off x="2527" y="2244"/>
                <a:ext cx="747" cy="986"/>
              </a:xfrm>
              <a:prstGeom prst="foldedCorner">
                <a:avLst>
                  <a:gd name="adj" fmla="val 12500"/>
                </a:avLst>
              </a:prstGeom>
              <a:gradFill rotWithShape="1">
                <a:gsLst>
                  <a:gs pos="0">
                    <a:srgbClr val="FFCC66"/>
                  </a:gs>
                  <a:gs pos="100000">
                    <a:srgbClr val="FFF0D1"/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sz="1800">
                  <a:solidFill>
                    <a:srgbClr val="000000"/>
                  </a:solidFill>
                  <a:latin typeface="Franklin Gothic Book" pitchFamily="34" charset="0"/>
                  <a:cs typeface="Arial" charset="0"/>
                </a:endParaRPr>
              </a:p>
            </p:txBody>
          </p:sp>
          <p:sp>
            <p:nvSpPr>
              <p:cNvPr id="13333" name="AutoShape 5"/>
              <p:cNvSpPr>
                <a:spLocks noChangeArrowheads="1"/>
              </p:cNvSpPr>
              <p:nvPr/>
            </p:nvSpPr>
            <p:spPr bwMode="auto">
              <a:xfrm rot="900000">
                <a:off x="2454" y="2148"/>
                <a:ext cx="747" cy="986"/>
              </a:xfrm>
              <a:prstGeom prst="foldedCorner">
                <a:avLst>
                  <a:gd name="adj" fmla="val 12500"/>
                </a:avLst>
              </a:prstGeom>
              <a:gradFill rotWithShape="1">
                <a:gsLst>
                  <a:gs pos="0">
                    <a:srgbClr val="FFCC66"/>
                  </a:gs>
                  <a:gs pos="100000">
                    <a:srgbClr val="FFF0D1"/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sz="1800">
                  <a:solidFill>
                    <a:srgbClr val="000000"/>
                  </a:solidFill>
                  <a:latin typeface="Franklin Gothic Book" pitchFamily="34" charset="0"/>
                  <a:cs typeface="Arial" charset="0"/>
                </a:endParaRPr>
              </a:p>
            </p:txBody>
          </p:sp>
          <p:sp>
            <p:nvSpPr>
              <p:cNvPr id="13334" name="AutoShape 6"/>
              <p:cNvSpPr>
                <a:spLocks noChangeArrowheads="1"/>
              </p:cNvSpPr>
              <p:nvPr/>
            </p:nvSpPr>
            <p:spPr bwMode="auto">
              <a:xfrm rot="900000">
                <a:off x="2375" y="2052"/>
                <a:ext cx="747" cy="986"/>
              </a:xfrm>
              <a:prstGeom prst="foldedCorner">
                <a:avLst>
                  <a:gd name="adj" fmla="val 12500"/>
                </a:avLst>
              </a:prstGeom>
              <a:gradFill rotWithShape="1">
                <a:gsLst>
                  <a:gs pos="0">
                    <a:srgbClr val="FFCC66"/>
                  </a:gs>
                  <a:gs pos="100000">
                    <a:srgbClr val="FFF0D1"/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sz="1800">
                  <a:solidFill>
                    <a:srgbClr val="000000"/>
                  </a:solidFill>
                  <a:latin typeface="Franklin Gothic Book" pitchFamily="34" charset="0"/>
                  <a:cs typeface="Arial" charset="0"/>
                </a:endParaRPr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2770" y="2653"/>
              <a:ext cx="134" cy="134"/>
              <a:chOff x="651" y="2797"/>
              <a:chExt cx="190" cy="190"/>
            </a:xfrm>
          </p:grpSpPr>
          <p:sp>
            <p:nvSpPr>
              <p:cNvPr id="13328" name="Oval 8"/>
              <p:cNvSpPr>
                <a:spLocks noChangeArrowheads="1"/>
              </p:cNvSpPr>
              <p:nvPr/>
            </p:nvSpPr>
            <p:spPr bwMode="auto">
              <a:xfrm>
                <a:off x="651" y="2797"/>
                <a:ext cx="190" cy="190"/>
              </a:xfrm>
              <a:prstGeom prst="ellipse">
                <a:avLst/>
              </a:pr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sz="1800">
                  <a:solidFill>
                    <a:srgbClr val="000000"/>
                  </a:solidFill>
                  <a:latin typeface="Franklin Gothic Book" pitchFamily="34" charset="0"/>
                  <a:cs typeface="Arial" charset="0"/>
                </a:endParaRPr>
              </a:p>
            </p:txBody>
          </p:sp>
          <p:sp>
            <p:nvSpPr>
              <p:cNvPr id="13329" name="Oval 9"/>
              <p:cNvSpPr>
                <a:spLocks noChangeArrowheads="1"/>
              </p:cNvSpPr>
              <p:nvPr/>
            </p:nvSpPr>
            <p:spPr bwMode="auto">
              <a:xfrm>
                <a:off x="675" y="2819"/>
                <a:ext cx="145" cy="1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sz="1800">
                  <a:solidFill>
                    <a:srgbClr val="000000"/>
                  </a:solidFill>
                  <a:latin typeface="Franklin Gothic Book" pitchFamily="34" charset="0"/>
                  <a:cs typeface="Arial" charset="0"/>
                </a:endParaRPr>
              </a:p>
            </p:txBody>
          </p:sp>
          <p:sp>
            <p:nvSpPr>
              <p:cNvPr id="13330" name="Oval 10"/>
              <p:cNvSpPr>
                <a:spLocks noChangeArrowheads="1"/>
              </p:cNvSpPr>
              <p:nvPr/>
            </p:nvSpPr>
            <p:spPr bwMode="auto">
              <a:xfrm>
                <a:off x="680" y="2827"/>
                <a:ext cx="132" cy="131"/>
              </a:xfrm>
              <a:prstGeom prst="ellipse">
                <a:avLst/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sz="1800">
                  <a:solidFill>
                    <a:srgbClr val="000000"/>
                  </a:solidFill>
                  <a:latin typeface="Franklin Gothic Book" pitchFamily="34" charset="0"/>
                  <a:cs typeface="Arial" charset="0"/>
                </a:endParaRPr>
              </a:p>
            </p:txBody>
          </p:sp>
          <p:sp>
            <p:nvSpPr>
              <p:cNvPr id="13331" name="Oval 11"/>
              <p:cNvSpPr>
                <a:spLocks noChangeArrowheads="1"/>
              </p:cNvSpPr>
              <p:nvPr/>
            </p:nvSpPr>
            <p:spPr bwMode="auto">
              <a:xfrm>
                <a:off x="695" y="2841"/>
                <a:ext cx="101" cy="102"/>
              </a:xfrm>
              <a:prstGeom prst="ellipse">
                <a:avLst/>
              </a:prstGeom>
              <a:solidFill>
                <a:srgbClr val="000080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sz="900">
                  <a:solidFill>
                    <a:srgbClr val="FFFFFF"/>
                  </a:solidFill>
                  <a:latin typeface="Franklin Gothic Book" pitchFamily="34" charset="0"/>
                  <a:cs typeface="Arial" charset="0"/>
                </a:endParaRPr>
              </a:p>
            </p:txBody>
          </p:sp>
        </p:grpSp>
      </p:grpSp>
      <p:sp>
        <p:nvSpPr>
          <p:cNvPr id="13315" name="Text Box 12"/>
          <p:cNvSpPr txBox="1">
            <a:spLocks noChangeArrowheads="1"/>
          </p:cNvSpPr>
          <p:nvPr/>
        </p:nvSpPr>
        <p:spPr bwMode="auto">
          <a:xfrm>
            <a:off x="3919538" y="3484563"/>
            <a:ext cx="989012" cy="7620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4400" b="1">
                <a:solidFill>
                  <a:srgbClr val="000000"/>
                </a:solidFill>
                <a:latin typeface="Franklin Gothic Book" pitchFamily="34" charset="0"/>
                <a:cs typeface="Arial" charset="0"/>
              </a:rPr>
              <a:t>ПС</a:t>
            </a:r>
          </a:p>
        </p:txBody>
      </p:sp>
      <p:sp>
        <p:nvSpPr>
          <p:cNvPr id="13316" name="Text Box 13"/>
          <p:cNvSpPr txBox="1">
            <a:spLocks noChangeArrowheads="1"/>
          </p:cNvSpPr>
          <p:nvPr/>
        </p:nvSpPr>
        <p:spPr bwMode="auto">
          <a:xfrm>
            <a:off x="8686800" y="6621463"/>
            <a:ext cx="45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12600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1EEDE44E-7632-4FFA-9A9A-40BBA4494539}" type="slidenum">
              <a:rPr lang="ru-RU" sz="1000" b="1">
                <a:solidFill>
                  <a:srgbClr val="000000"/>
                </a:solidFill>
                <a:latin typeface="Tahoma" pitchFamily="34" charset="0"/>
                <a:cs typeface="Arial" charset="0"/>
              </a:rPr>
              <a:pPr algn="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ru-RU" sz="1000" b="1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3317" name="Rectangle 15"/>
          <p:cNvSpPr>
            <a:spLocks noChangeArrowheads="1"/>
          </p:cNvSpPr>
          <p:nvPr/>
        </p:nvSpPr>
        <p:spPr bwMode="auto">
          <a:xfrm>
            <a:off x="342900" y="1190893"/>
            <a:ext cx="82899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2000" b="1" dirty="0">
                <a:solidFill>
                  <a:schemeClr val="accent2"/>
                </a:solidFill>
                <a:latin typeface="+mj-lt"/>
                <a:cs typeface="Arial" charset="0"/>
              </a:rPr>
              <a:t>Работодатели:</a:t>
            </a:r>
            <a:r>
              <a:rPr lang="ru-RU" sz="2000" dirty="0">
                <a:solidFill>
                  <a:schemeClr val="accent2"/>
                </a:solidFill>
                <a:latin typeface="+mj-lt"/>
                <a:cs typeface="Arial" charset="0"/>
              </a:rPr>
              <a:t> оценка квалификации, подбор и расстановка </a:t>
            </a:r>
            <a:r>
              <a:rPr lang="ru-RU" sz="2000" dirty="0" smtClean="0">
                <a:solidFill>
                  <a:schemeClr val="accent2"/>
                </a:solidFill>
                <a:latin typeface="+mj-lt"/>
                <a:cs typeface="Arial" charset="0"/>
              </a:rPr>
              <a:t>специалистов </a:t>
            </a:r>
            <a:r>
              <a:rPr lang="ru-RU" sz="2000" dirty="0">
                <a:solidFill>
                  <a:schemeClr val="accent2"/>
                </a:solidFill>
                <a:latin typeface="+mj-lt"/>
                <a:cs typeface="Arial" charset="0"/>
              </a:rPr>
              <a:t>и руководителей </a:t>
            </a:r>
            <a:r>
              <a:rPr lang="ru-RU" sz="2000" dirty="0" smtClean="0">
                <a:solidFill>
                  <a:schemeClr val="accent2"/>
                </a:solidFill>
                <a:latin typeface="+mj-lt"/>
                <a:cs typeface="Arial" charset="0"/>
              </a:rPr>
              <a:t>спортивных </a:t>
            </a:r>
            <a:r>
              <a:rPr lang="ru-RU" sz="2000" dirty="0">
                <a:solidFill>
                  <a:schemeClr val="accent2"/>
                </a:solidFill>
                <a:latin typeface="+mj-lt"/>
                <a:cs typeface="Arial" charset="0"/>
              </a:rPr>
              <a:t>организаций, стимулирование качества труда </a:t>
            </a:r>
            <a:r>
              <a:rPr lang="ru-RU" sz="2000" dirty="0" smtClean="0">
                <a:solidFill>
                  <a:schemeClr val="accent2"/>
                </a:solidFill>
                <a:latin typeface="+mj-lt"/>
                <a:cs typeface="Arial" charset="0"/>
              </a:rPr>
              <a:t>работников, </a:t>
            </a:r>
            <a:r>
              <a:rPr lang="ru-RU" sz="2000" dirty="0">
                <a:solidFill>
                  <a:schemeClr val="accent2"/>
                </a:solidFill>
                <a:latin typeface="+mj-lt"/>
                <a:cs typeface="Arial" charset="0"/>
              </a:rPr>
              <a:t>организация подготовки и </a:t>
            </a:r>
            <a:r>
              <a:rPr lang="ru-RU" sz="2000" dirty="0" smtClean="0">
                <a:solidFill>
                  <a:schemeClr val="accent2"/>
                </a:solidFill>
                <a:latin typeface="+mj-lt"/>
                <a:cs typeface="Arial" charset="0"/>
              </a:rPr>
              <a:t>повышения квалификации</a:t>
            </a:r>
            <a:endParaRPr lang="ru-RU" sz="2000" dirty="0">
              <a:solidFill>
                <a:schemeClr val="accent2"/>
              </a:solidFill>
              <a:latin typeface="+mj-lt"/>
              <a:cs typeface="Arial" charset="0"/>
            </a:endParaRPr>
          </a:p>
        </p:txBody>
      </p:sp>
      <p:sp>
        <p:nvSpPr>
          <p:cNvPr id="13318" name="Rectangle 16"/>
          <p:cNvSpPr>
            <a:spLocks noChangeArrowheads="1"/>
          </p:cNvSpPr>
          <p:nvPr/>
        </p:nvSpPr>
        <p:spPr bwMode="auto">
          <a:xfrm>
            <a:off x="6202363" y="3249980"/>
            <a:ext cx="277018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2000" b="1" dirty="0">
                <a:solidFill>
                  <a:schemeClr val="accent2"/>
                </a:solidFill>
                <a:latin typeface="+mj-lt"/>
                <a:cs typeface="Arial" charset="0"/>
              </a:rPr>
              <a:t>Государство:</a:t>
            </a:r>
            <a:r>
              <a:rPr lang="ru-RU" sz="2000" dirty="0">
                <a:solidFill>
                  <a:schemeClr val="accent2"/>
                </a:solidFill>
                <a:latin typeface="+mj-lt"/>
                <a:cs typeface="Arial" charset="0"/>
              </a:rPr>
              <a:t> </a:t>
            </a:r>
            <a:r>
              <a:rPr lang="ru-RU" sz="2000" dirty="0" smtClean="0">
                <a:solidFill>
                  <a:schemeClr val="accent2"/>
                </a:solidFill>
                <a:latin typeface="+mj-lt"/>
                <a:cs typeface="Arial" charset="0"/>
              </a:rPr>
              <a:t>формирование кадровой политики в бюджетной сфере и службе занятости</a:t>
            </a:r>
            <a:endParaRPr lang="ru-RU" sz="2000" dirty="0">
              <a:solidFill>
                <a:schemeClr val="accent2"/>
              </a:solidFill>
              <a:latin typeface="+mj-lt"/>
              <a:cs typeface="Arial" charset="0"/>
            </a:endParaRPr>
          </a:p>
        </p:txBody>
      </p:sp>
      <p:sp>
        <p:nvSpPr>
          <p:cNvPr id="13319" name="Rectangle 17"/>
          <p:cNvSpPr>
            <a:spLocks noChangeArrowheads="1"/>
          </p:cNvSpPr>
          <p:nvPr/>
        </p:nvSpPr>
        <p:spPr bwMode="auto">
          <a:xfrm>
            <a:off x="392113" y="3151554"/>
            <a:ext cx="312737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2000" b="1" dirty="0">
                <a:solidFill>
                  <a:schemeClr val="accent2"/>
                </a:solidFill>
                <a:latin typeface="+mj-lt"/>
                <a:cs typeface="Arial" charset="0"/>
              </a:rPr>
              <a:t>Работник:</a:t>
            </a:r>
            <a:endParaRPr lang="ru-RU" sz="2000" dirty="0">
              <a:solidFill>
                <a:schemeClr val="accent2"/>
              </a:solidFill>
              <a:latin typeface="+mj-lt"/>
              <a:cs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2000" dirty="0">
                <a:solidFill>
                  <a:schemeClr val="accent2"/>
                </a:solidFill>
                <a:latin typeface="+mj-lt"/>
                <a:cs typeface="Arial" charset="0"/>
              </a:rPr>
              <a:t>определение своего профессионального уровня, планирование </a:t>
            </a:r>
            <a:r>
              <a:rPr lang="ru-RU" sz="2000" dirty="0" smtClean="0">
                <a:solidFill>
                  <a:schemeClr val="accent2"/>
                </a:solidFill>
                <a:latin typeface="+mj-lt"/>
                <a:cs typeface="Arial" charset="0"/>
              </a:rPr>
              <a:t>карьерного </a:t>
            </a:r>
            <a:r>
              <a:rPr lang="ru-RU" sz="2000" dirty="0">
                <a:solidFill>
                  <a:schemeClr val="accent2"/>
                </a:solidFill>
                <a:latin typeface="+mj-lt"/>
                <a:cs typeface="Arial" charset="0"/>
              </a:rPr>
              <a:t>роста</a:t>
            </a:r>
          </a:p>
        </p:txBody>
      </p:sp>
      <p:sp>
        <p:nvSpPr>
          <p:cNvPr id="13321" name="Line 19"/>
          <p:cNvSpPr>
            <a:spLocks noChangeShapeType="1"/>
          </p:cNvSpPr>
          <p:nvPr/>
        </p:nvSpPr>
        <p:spPr bwMode="auto">
          <a:xfrm>
            <a:off x="5414963" y="4181475"/>
            <a:ext cx="668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3322" name="Line 20"/>
          <p:cNvSpPr>
            <a:spLocks noChangeShapeType="1"/>
          </p:cNvSpPr>
          <p:nvPr/>
        </p:nvSpPr>
        <p:spPr bwMode="auto">
          <a:xfrm>
            <a:off x="4200525" y="4840288"/>
            <a:ext cx="15875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3323" name="Line 21"/>
          <p:cNvSpPr>
            <a:spLocks noChangeShapeType="1"/>
          </p:cNvSpPr>
          <p:nvPr/>
        </p:nvSpPr>
        <p:spPr bwMode="auto">
          <a:xfrm>
            <a:off x="3117850" y="3933825"/>
            <a:ext cx="668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3324" name="Line 22"/>
          <p:cNvSpPr>
            <a:spLocks noChangeShapeType="1"/>
          </p:cNvSpPr>
          <p:nvPr/>
        </p:nvSpPr>
        <p:spPr bwMode="auto">
          <a:xfrm>
            <a:off x="4706938" y="2628900"/>
            <a:ext cx="15875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3325" name="Text Box 23"/>
          <p:cNvSpPr txBox="1">
            <a:spLocks noChangeArrowheads="1"/>
          </p:cNvSpPr>
          <p:nvPr/>
        </p:nvSpPr>
        <p:spPr bwMode="auto">
          <a:xfrm>
            <a:off x="212035" y="74613"/>
            <a:ext cx="9830050" cy="4247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Tx/>
              <a:buNone/>
            </a:pPr>
            <a:r>
              <a:rPr lang="ru-RU" sz="2400" b="1" dirty="0">
                <a:solidFill>
                  <a:schemeClr val="bg1"/>
                </a:solidFill>
                <a:latin typeface="Arial" charset="0"/>
              </a:rPr>
              <a:t>Кому  и зачем нужны </a:t>
            </a:r>
            <a:r>
              <a:rPr lang="ru-RU" sz="2400" b="1" dirty="0" smtClean="0">
                <a:solidFill>
                  <a:schemeClr val="bg1"/>
                </a:solidFill>
                <a:latin typeface="Arial" charset="0"/>
              </a:rPr>
              <a:t>профессиональные стандарты?</a:t>
            </a:r>
            <a:endParaRPr lang="ru-RU" sz="24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08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ританский Совет 26.02.07">
  <a:themeElements>
    <a:clrScheme name="Британский Совет 26.02.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Британский Совет 26.02.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Британский Совет 26.02.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ританский Совет 26.02.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ританский Совет 26.02.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ританский Совет 26.02.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ританский Совет 26.02.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ританский Совет 26.02.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ританский Совет 26.02.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ританский Совет 26.02.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ританский Совет 26.02.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ританский Совет 26.02.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ританский Совет 26.02.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ританский Совет 26.02.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резентация_1">
  <a:themeElements>
    <a:clrScheme name="Презентация_1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Презентация_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Презентация_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_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_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_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_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_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_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Презентация_1">
  <a:themeElements>
    <a:clrScheme name="1_Презентация_1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Презентация_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Презентация_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_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_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_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_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_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_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Волн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Британский Совет 26.02.07">
  <a:themeElements>
    <a:clrScheme name="Британский Совет 26.02.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Британский Совет 26.02.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Британский Совет 26.02.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ританский Совет 26.02.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ританский Совет 26.02.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ританский Совет 26.02.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ританский Совет 26.02.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ританский Совет 26.02.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ританский Совет 26.02.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ританский Совет 26.02.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ританский Совет 26.02.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ританский Совет 26.02.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ританский Совет 26.02.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ританский Совет 26.02.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Волн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Волн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Волн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Британский Совет 26.02.07</Template>
  <TotalTime>3813</TotalTime>
  <Words>1052</Words>
  <Application>Microsoft Office PowerPoint</Application>
  <PresentationFormat>Экран (4:3)</PresentationFormat>
  <Paragraphs>265</Paragraphs>
  <Slides>32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32</vt:i4>
      </vt:variant>
    </vt:vector>
  </HeadingPairs>
  <TitlesOfParts>
    <vt:vector size="50" baseType="lpstr">
      <vt:lpstr>Arial</vt:lpstr>
      <vt:lpstr>Arial Narrow</vt:lpstr>
      <vt:lpstr>Calibri</vt:lpstr>
      <vt:lpstr>Century Schoolbook</vt:lpstr>
      <vt:lpstr>Franklin Gothic Book</vt:lpstr>
      <vt:lpstr>Symbol</vt:lpstr>
      <vt:lpstr>Tahoma</vt:lpstr>
      <vt:lpstr>Times New Roman</vt:lpstr>
      <vt:lpstr>Verdana</vt:lpstr>
      <vt:lpstr>Wingdings</vt:lpstr>
      <vt:lpstr>Британский Совет 26.02.07</vt:lpstr>
      <vt:lpstr>Презентация_1</vt:lpstr>
      <vt:lpstr>1_Презентация_1</vt:lpstr>
      <vt:lpstr>Волна</vt:lpstr>
      <vt:lpstr>1_Британский Совет 26.02.07</vt:lpstr>
      <vt:lpstr>1_Волна</vt:lpstr>
      <vt:lpstr>2_Волна</vt:lpstr>
      <vt:lpstr>3_Волна</vt:lpstr>
      <vt:lpstr> Спорт в национальной системе квалификаций. Профессиональные стандарты и компетенции тренеров  </vt:lpstr>
      <vt:lpstr>Спорт бывает таким</vt:lpstr>
      <vt:lpstr>Спорт бывает таким</vt:lpstr>
      <vt:lpstr>Спорт бывает таким</vt:lpstr>
      <vt:lpstr>Спорт бывает таким</vt:lpstr>
      <vt:lpstr>В чем отличие?</vt:lpstr>
      <vt:lpstr>стандартизация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Полномочия и ответственность</vt:lpstr>
      <vt:lpstr>Характер умений</vt:lpstr>
      <vt:lpstr>Характер знаний</vt:lpstr>
      <vt:lpstr>СТУПЕНИ ОБРАЗОВАНИЯ  И УРОВНИ КВАЛИФИКАЦИИ ПО НРК РФ</vt:lpstr>
      <vt:lpstr>Профессиональный стандарт «Тренер». Должности</vt:lpstr>
      <vt:lpstr>Профессиональный стандарт «Тренер»</vt:lpstr>
      <vt:lpstr>Профессиональный стандарт «Тренер»</vt:lpstr>
      <vt:lpstr>Профессиональный стандарт «Тренер»</vt:lpstr>
      <vt:lpstr>Профессиональный стандарт «Тренер»</vt:lpstr>
      <vt:lpstr>Профессиональный стандарт «Тренер»</vt:lpstr>
      <vt:lpstr>Необходимые этические нормы</vt:lpstr>
      <vt:lpstr>Найм на работу и увольнение</vt:lpstr>
      <vt:lpstr>Официальные церемонии</vt:lpstr>
      <vt:lpstr>Устоявшиеся традиции</vt:lpstr>
      <vt:lpstr>Презентация PowerPoint</vt:lpstr>
      <vt:lpstr>Презентация PowerPoint</vt:lpstr>
      <vt:lpstr>Презентация PowerPoint</vt:lpstr>
      <vt:lpstr>Презентация PowerPoint</vt:lpstr>
      <vt:lpstr>Изменения в законодательстве</vt:lpstr>
      <vt:lpstr>Оценка квалификаций в спорте</vt:lpstr>
      <vt:lpstr>Московский Государственный Университет имени М.В. Ломоносова</vt:lpstr>
    </vt:vector>
  </TitlesOfParts>
  <Company>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Причины обновления ФГОС СПО и НПО</dc:title>
  <dc:creator>Vlad</dc:creator>
  <cp:lastModifiedBy>Сергей</cp:lastModifiedBy>
  <cp:revision>271</cp:revision>
  <dcterms:created xsi:type="dcterms:W3CDTF">2007-03-28T09:28:58Z</dcterms:created>
  <dcterms:modified xsi:type="dcterms:W3CDTF">2018-10-09T10:38:17Z</dcterms:modified>
</cp:coreProperties>
</file>